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660" r:id="rId1"/>
  </p:sldMasterIdLst>
  <p:notesMasterIdLst>
    <p:notesMasterId r:id="rId19"/>
  </p:notesMasterIdLst>
  <p:sldIdLst>
    <p:sldId id="256" r:id="rId2"/>
    <p:sldId id="714" r:id="rId3"/>
    <p:sldId id="674" r:id="rId4"/>
    <p:sldId id="715" r:id="rId5"/>
    <p:sldId id="723" r:id="rId6"/>
    <p:sldId id="717" r:id="rId7"/>
    <p:sldId id="712" r:id="rId8"/>
    <p:sldId id="716" r:id="rId9"/>
    <p:sldId id="676" r:id="rId10"/>
    <p:sldId id="718" r:id="rId11"/>
    <p:sldId id="719" r:id="rId12"/>
    <p:sldId id="720" r:id="rId13"/>
    <p:sldId id="724" r:id="rId14"/>
    <p:sldId id="721" r:id="rId15"/>
    <p:sldId id="722" r:id="rId16"/>
    <p:sldId id="711" r:id="rId17"/>
    <p:sldId id="30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1911178-02E1-4851-A8CE-0729B99B367B}">
          <p14:sldIdLst>
            <p14:sldId id="256"/>
            <p14:sldId id="714"/>
            <p14:sldId id="674"/>
            <p14:sldId id="715"/>
            <p14:sldId id="723"/>
            <p14:sldId id="717"/>
          </p14:sldIdLst>
        </p14:section>
        <p14:section name="Untitled Section" id="{C7EB8745-1CCC-4890-978C-5EDDDA88A43B}">
          <p14:sldIdLst>
            <p14:sldId id="712"/>
            <p14:sldId id="716"/>
            <p14:sldId id="676"/>
            <p14:sldId id="718"/>
            <p14:sldId id="719"/>
            <p14:sldId id="720"/>
            <p14:sldId id="724"/>
            <p14:sldId id="721"/>
            <p14:sldId id="722"/>
            <p14:sldId id="711"/>
            <p14:sldId id="30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F50"/>
    <a:srgbClr val="8497B0"/>
    <a:srgbClr val="8FAADC"/>
    <a:srgbClr val="2F5597"/>
    <a:srgbClr val="626CC7"/>
    <a:srgbClr val="323B8D"/>
    <a:srgbClr val="21275D"/>
    <a:srgbClr val="161A3E"/>
    <a:srgbClr val="203864"/>
    <a:srgbClr val="8BB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46" autoAdjust="0"/>
    <p:restoredTop sz="93426" autoAdjust="0"/>
  </p:normalViewPr>
  <p:slideViewPr>
    <p:cSldViewPr snapToGrid="0">
      <p:cViewPr varScale="1">
        <p:scale>
          <a:sx n="79" d="100"/>
          <a:sy n="79" d="100"/>
        </p:scale>
        <p:origin x="739" y="82"/>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0077D8-B575-4753-B8FD-F5736649C91E}" type="datetimeFigureOut">
              <a:rPr lang="en-IN" smtClean="0"/>
              <a:t>12-10-2025</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FFB008-8E38-46F5-BCB9-8CFEF233CF3A}" type="slidenum">
              <a:rPr lang="en-IN" smtClean="0"/>
              <a:t>‹#›</a:t>
            </a:fld>
            <a:endParaRPr lang="en-IN" dirty="0"/>
          </a:p>
        </p:txBody>
      </p:sp>
    </p:spTree>
    <p:extLst>
      <p:ext uri="{BB962C8B-B14F-4D97-AF65-F5344CB8AC3E}">
        <p14:creationId xmlns:p14="http://schemas.microsoft.com/office/powerpoint/2010/main" val="40341884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7FFB008-8E38-46F5-BCB9-8CFEF233CF3A}" type="slidenum">
              <a:rPr lang="en-IN" smtClean="0"/>
              <a:t>9</a:t>
            </a:fld>
            <a:endParaRPr lang="en-IN" dirty="0"/>
          </a:p>
        </p:txBody>
      </p:sp>
    </p:spTree>
    <p:extLst>
      <p:ext uri="{BB962C8B-B14F-4D97-AF65-F5344CB8AC3E}">
        <p14:creationId xmlns:p14="http://schemas.microsoft.com/office/powerpoint/2010/main" val="17978836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1D4C31DA-14CA-CFBA-5089-9BCD0585380D}"/>
              </a:ext>
            </a:extLst>
          </p:cNvPr>
          <p:cNvGrpSpPr/>
          <p:nvPr userDrawn="1"/>
        </p:nvGrpSpPr>
        <p:grpSpPr>
          <a:xfrm>
            <a:off x="-21770" y="0"/>
            <a:ext cx="12213771" cy="6858000"/>
            <a:chOff x="-21770" y="0"/>
            <a:chExt cx="12213771" cy="6858000"/>
          </a:xfrm>
        </p:grpSpPr>
        <p:pic>
          <p:nvPicPr>
            <p:cNvPr id="6" name="Picture 5" descr="Tech Background&quot; Images – Browse 8,227 Stock Photos, Vectors, and Video |  Adobe Stock">
              <a:extLst>
                <a:ext uri="{FF2B5EF4-FFF2-40B4-BE49-F238E27FC236}">
                  <a16:creationId xmlns:a16="http://schemas.microsoft.com/office/drawing/2014/main" id="{912EDB8F-0820-57F6-5CDA-EEB6AC9EF357}"/>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352" t="2332" r="1954" b="1250"/>
            <a:stretch>
              <a:fillRect/>
            </a:stretch>
          </p:blipFill>
          <p:spPr bwMode="auto">
            <a:xfrm>
              <a:off x="-21770" y="0"/>
              <a:ext cx="12213771" cy="6858000"/>
            </a:xfrm>
            <a:custGeom>
              <a:avLst/>
              <a:gdLst>
                <a:gd name="connsiteX0" fmla="*/ 0 w 12213771"/>
                <a:gd name="connsiteY0" fmla="*/ 0 h 6858000"/>
                <a:gd name="connsiteX1" fmla="*/ 12213771 w 12213771"/>
                <a:gd name="connsiteY1" fmla="*/ 0 h 6858000"/>
                <a:gd name="connsiteX2" fmla="*/ 12213771 w 12213771"/>
                <a:gd name="connsiteY2" fmla="*/ 6858000 h 6858000"/>
                <a:gd name="connsiteX3" fmla="*/ 0 w 122137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213771" h="6858000">
                  <a:moveTo>
                    <a:pt x="0" y="0"/>
                  </a:moveTo>
                  <a:lnTo>
                    <a:pt x="12213771" y="0"/>
                  </a:lnTo>
                  <a:lnTo>
                    <a:pt x="12213771"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97530BAD-0593-FBF1-1D42-9B727191475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17794" y="913775"/>
              <a:ext cx="5159490" cy="1423752"/>
            </a:xfrm>
            <a:prstGeom prst="rect">
              <a:avLst/>
            </a:prstGeom>
          </p:spPr>
        </p:pic>
      </p:grpSp>
    </p:spTree>
    <p:extLst>
      <p:ext uri="{BB962C8B-B14F-4D97-AF65-F5344CB8AC3E}">
        <p14:creationId xmlns:p14="http://schemas.microsoft.com/office/powerpoint/2010/main" val="1331126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6"/>
            <a:ext cx="10834233" cy="612775"/>
          </a:xfrm>
        </p:spPr>
        <p:txBody>
          <a:bodyPr/>
          <a:lstStyle/>
          <a:p>
            <a:r>
              <a:rPr lang="en-US" dirty="0"/>
              <a:t>Click to edit Master title style</a:t>
            </a:r>
          </a:p>
        </p:txBody>
      </p:sp>
      <p:sp>
        <p:nvSpPr>
          <p:cNvPr id="3" name="Content Placeholder 2"/>
          <p:cNvSpPr>
            <a:spLocks noGrp="1"/>
          </p:cNvSpPr>
          <p:nvPr>
            <p:ph sz="half" idx="1"/>
          </p:nvPr>
        </p:nvSpPr>
        <p:spPr>
          <a:xfrm>
            <a:off x="678881" y="1659835"/>
            <a:ext cx="5340919" cy="4399442"/>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199" y="1659835"/>
            <a:ext cx="5340917" cy="4399442"/>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9934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5"/>
            <a:ext cx="10834234" cy="612775"/>
          </a:xfrm>
        </p:spPr>
        <p:txBody>
          <a:bodyPr/>
          <a:lstStyle/>
          <a:p>
            <a:r>
              <a:rPr lang="en-US" dirty="0"/>
              <a:t>Click to edit Master title style</a:t>
            </a:r>
          </a:p>
        </p:txBody>
      </p:sp>
      <p:sp>
        <p:nvSpPr>
          <p:cNvPr id="3" name="Text Placeholder 2"/>
          <p:cNvSpPr>
            <a:spLocks noGrp="1"/>
          </p:cNvSpPr>
          <p:nvPr>
            <p:ph type="body" idx="1"/>
          </p:nvPr>
        </p:nvSpPr>
        <p:spPr>
          <a:xfrm>
            <a:off x="678881" y="1659834"/>
            <a:ext cx="5318693" cy="655349"/>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78881" y="2505075"/>
            <a:ext cx="5318693" cy="355282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2" y="1659834"/>
            <a:ext cx="5340914" cy="655349"/>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2" y="2505075"/>
            <a:ext cx="5340914" cy="355282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890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a:t>Click to edit Master title style</a:t>
            </a:r>
          </a:p>
        </p:txBody>
      </p:sp>
    </p:spTree>
    <p:extLst>
      <p:ext uri="{BB962C8B-B14F-4D97-AF65-F5344CB8AC3E}">
        <p14:creationId xmlns:p14="http://schemas.microsoft.com/office/powerpoint/2010/main" val="28312565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55931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6"/>
            <a:ext cx="4093145" cy="1453734"/>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9" y="1659835"/>
            <a:ext cx="6329928" cy="4201215"/>
          </a:xfrm>
          <a:prstGeom prst="rect">
            <a:avLst/>
          </a:prstGeom>
        </p:spPr>
        <p:txBody>
          <a:bodyPr/>
          <a:lstStyle>
            <a:lvl1pPr>
              <a:defRPr sz="3200">
                <a:solidFill>
                  <a:schemeClr val="bg2">
                    <a:lumMod val="10000"/>
                  </a:schemeClr>
                </a:solidFill>
              </a:defRPr>
            </a:lvl1pPr>
            <a:lvl2pPr>
              <a:defRPr sz="2800">
                <a:solidFill>
                  <a:schemeClr val="bg2">
                    <a:lumMod val="10000"/>
                  </a:schemeClr>
                </a:solidFill>
              </a:defRPr>
            </a:lvl2pPr>
            <a:lvl3pPr>
              <a:defRPr sz="2400">
                <a:solidFill>
                  <a:schemeClr val="bg2">
                    <a:lumMod val="10000"/>
                  </a:schemeClr>
                </a:solidFill>
              </a:defRPr>
            </a:lvl3pPr>
            <a:lvl4pPr>
              <a:defRPr sz="2000">
                <a:solidFill>
                  <a:schemeClr val="bg2">
                    <a:lumMod val="10000"/>
                  </a:schemeClr>
                </a:solidFill>
              </a:defRPr>
            </a:lvl4pPr>
            <a:lvl5pPr>
              <a:defRPr sz="2000">
                <a:solidFill>
                  <a:schemeClr val="bg2">
                    <a:lumMod val="10000"/>
                  </a:schemeClr>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78881" y="2315183"/>
            <a:ext cx="4093145" cy="355380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18283493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dirty="0"/>
              <a:t>Click to edit Master title style</a:t>
            </a:r>
          </a:p>
        </p:txBody>
      </p:sp>
      <p:sp>
        <p:nvSpPr>
          <p:cNvPr id="3" name="Vertical Text Placeholder 2"/>
          <p:cNvSpPr>
            <a:spLocks noGrp="1"/>
          </p:cNvSpPr>
          <p:nvPr>
            <p:ph type="body" orient="vert" idx="1"/>
          </p:nvPr>
        </p:nvSpPr>
        <p:spPr>
          <a:xfrm>
            <a:off x="678884" y="1659834"/>
            <a:ext cx="10834234" cy="4166933"/>
          </a:xfrm>
          <a:prstGeom prst="rect">
            <a:avLst/>
          </a:prstGeom>
        </p:spPr>
        <p:txBody>
          <a:bodyPr vert="eaVert"/>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750536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pic>
        <p:nvPicPr>
          <p:cNvPr id="4" name="Picture 3" descr="Tech Background&quot; Images – Browse 8,227 Stock Photos, Vectors, and Video |  Adobe Stock">
            <a:extLst>
              <a:ext uri="{FF2B5EF4-FFF2-40B4-BE49-F238E27FC236}">
                <a16:creationId xmlns:a16="http://schemas.microsoft.com/office/drawing/2014/main" id="{19625874-6531-A345-C3ED-8BD86E0E300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352" t="2332" r="1954" b="1250"/>
          <a:stretch>
            <a:fillRect/>
          </a:stretch>
        </p:blipFill>
        <p:spPr bwMode="auto">
          <a:xfrm>
            <a:off x="-21770" y="0"/>
            <a:ext cx="12213771" cy="6858000"/>
          </a:xfrm>
          <a:custGeom>
            <a:avLst/>
            <a:gdLst>
              <a:gd name="connsiteX0" fmla="*/ 0 w 12213771"/>
              <a:gd name="connsiteY0" fmla="*/ 0 h 6858000"/>
              <a:gd name="connsiteX1" fmla="*/ 12213771 w 12213771"/>
              <a:gd name="connsiteY1" fmla="*/ 0 h 6858000"/>
              <a:gd name="connsiteX2" fmla="*/ 12213771 w 12213771"/>
              <a:gd name="connsiteY2" fmla="*/ 6858000 h 6858000"/>
              <a:gd name="connsiteX3" fmla="*/ 0 w 122137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213771" h="6858000">
                <a:moveTo>
                  <a:pt x="0" y="0"/>
                </a:moveTo>
                <a:lnTo>
                  <a:pt x="12213771" y="0"/>
                </a:lnTo>
                <a:lnTo>
                  <a:pt x="12213771"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2" name="Vertical Title 1"/>
          <p:cNvSpPr>
            <a:spLocks noGrp="1"/>
          </p:cNvSpPr>
          <p:nvPr>
            <p:ph type="title" orient="vert" hasCustomPrompt="1"/>
          </p:nvPr>
        </p:nvSpPr>
        <p:spPr>
          <a:xfrm rot="16200000">
            <a:off x="4770665" y="-2959994"/>
            <a:ext cx="2628900" cy="12213771"/>
          </a:xfrm>
        </p:spPr>
        <p:txBody>
          <a:bodyPr vert="eaVert">
            <a:normAutofit/>
          </a:bodyPr>
          <a:lstStyle>
            <a:lvl1pPr algn="ctr">
              <a:defRPr sz="8000">
                <a:solidFill>
                  <a:schemeClr val="bg1"/>
                </a:solidFill>
              </a:defRPr>
            </a:lvl1pPr>
          </a:lstStyle>
          <a:p>
            <a:r>
              <a:rPr lang="en-US" dirty="0"/>
              <a:t>Thank You</a:t>
            </a:r>
          </a:p>
        </p:txBody>
      </p:sp>
    </p:spTree>
    <p:extLst>
      <p:ext uri="{BB962C8B-B14F-4D97-AF65-F5344CB8AC3E}">
        <p14:creationId xmlns:p14="http://schemas.microsoft.com/office/powerpoint/2010/main" val="4167474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dirty="0"/>
              <a:t>Click to edit Master title style</a:t>
            </a:r>
          </a:p>
        </p:txBody>
      </p:sp>
      <p:sp>
        <p:nvSpPr>
          <p:cNvPr id="3" name="Content Placeholder 2"/>
          <p:cNvSpPr>
            <a:spLocks noGrp="1"/>
          </p:cNvSpPr>
          <p:nvPr>
            <p:ph idx="1"/>
          </p:nvPr>
        </p:nvSpPr>
        <p:spPr>
          <a:xfrm>
            <a:off x="678884" y="1675075"/>
            <a:ext cx="10834234"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2652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Thir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55269" y="603666"/>
            <a:ext cx="7057847" cy="5454235"/>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1" y="0"/>
            <a:ext cx="41148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sp>
        <p:nvSpPr>
          <p:cNvPr id="2" name="Title 1"/>
          <p:cNvSpPr>
            <a:spLocks noGrp="1"/>
          </p:cNvSpPr>
          <p:nvPr>
            <p:ph type="title"/>
          </p:nvPr>
        </p:nvSpPr>
        <p:spPr>
          <a:xfrm>
            <a:off x="838202" y="2049670"/>
            <a:ext cx="2743200" cy="2562226"/>
          </a:xfrm>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361238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One Third">
    <p:spTree>
      <p:nvGrpSpPr>
        <p:cNvPr id="1" name=""/>
        <p:cNvGrpSpPr/>
        <p:nvPr/>
      </p:nvGrpSpPr>
      <p:grpSpPr>
        <a:xfrm>
          <a:off x="0" y="0"/>
          <a:ext cx="0" cy="0"/>
          <a:chOff x="0" y="0"/>
          <a:chExt cx="0" cy="0"/>
        </a:xfrm>
      </p:grpSpPr>
      <p:sp>
        <p:nvSpPr>
          <p:cNvPr id="2" name="Title 1"/>
          <p:cNvSpPr>
            <a:spLocks noGrp="1"/>
          </p:cNvSpPr>
          <p:nvPr>
            <p:ph type="title"/>
          </p:nvPr>
        </p:nvSpPr>
        <p:spPr>
          <a:xfrm>
            <a:off x="678882" y="603666"/>
            <a:ext cx="7055274" cy="612775"/>
          </a:xfrm>
        </p:spPr>
        <p:txBody>
          <a:bodyPr/>
          <a:lstStyle/>
          <a:p>
            <a:r>
              <a:rPr lang="en-US" dirty="0"/>
              <a:t>Click to edit Master title style</a:t>
            </a:r>
          </a:p>
        </p:txBody>
      </p:sp>
      <p:sp>
        <p:nvSpPr>
          <p:cNvPr id="3" name="Content Placeholder 2"/>
          <p:cNvSpPr>
            <a:spLocks noGrp="1"/>
          </p:cNvSpPr>
          <p:nvPr>
            <p:ph idx="1"/>
          </p:nvPr>
        </p:nvSpPr>
        <p:spPr>
          <a:xfrm>
            <a:off x="678882" y="1659835"/>
            <a:ext cx="7055274"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8077201" y="0"/>
            <a:ext cx="41148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pic>
        <p:nvPicPr>
          <p:cNvPr id="7" name="Picture 6">
            <a:extLst>
              <a:ext uri="{FF2B5EF4-FFF2-40B4-BE49-F238E27FC236}">
                <a16:creationId xmlns:a16="http://schemas.microsoft.com/office/drawing/2014/main" id="{F13DF77B-C435-B418-C899-54652105D04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4013561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alf &amp; Half">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5"/>
            <a:ext cx="5107239" cy="612775"/>
          </a:xfrm>
        </p:spPr>
        <p:txBody>
          <a:bodyPr/>
          <a:lstStyle/>
          <a:p>
            <a:r>
              <a:rPr lang="en-US" dirty="0"/>
              <a:t>Click to edit Master title style</a:t>
            </a:r>
          </a:p>
        </p:txBody>
      </p:sp>
      <p:sp>
        <p:nvSpPr>
          <p:cNvPr id="3" name="Content Placeholder 2"/>
          <p:cNvSpPr>
            <a:spLocks noGrp="1"/>
          </p:cNvSpPr>
          <p:nvPr>
            <p:ph idx="1"/>
          </p:nvPr>
        </p:nvSpPr>
        <p:spPr>
          <a:xfrm>
            <a:off x="678881" y="1659836"/>
            <a:ext cx="5107239"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6096000" y="0"/>
            <a:ext cx="60960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pic>
        <p:nvPicPr>
          <p:cNvPr id="4" name="Picture 3">
            <a:extLst>
              <a:ext uri="{FF2B5EF4-FFF2-40B4-BE49-F238E27FC236}">
                <a16:creationId xmlns:a16="http://schemas.microsoft.com/office/drawing/2014/main" id="{4258C05D-B60D-14D1-7105-F6719232542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1185285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Third Flow Errow">
    <p:spTree>
      <p:nvGrpSpPr>
        <p:cNvPr id="1" name=""/>
        <p:cNvGrpSpPr/>
        <p:nvPr/>
      </p:nvGrpSpPr>
      <p:grpSpPr>
        <a:xfrm>
          <a:off x="0" y="0"/>
          <a:ext cx="0" cy="0"/>
          <a:chOff x="0" y="0"/>
          <a:chExt cx="0" cy="0"/>
        </a:xfrm>
      </p:grpSpPr>
      <p:sp>
        <p:nvSpPr>
          <p:cNvPr id="2" name="Title 1"/>
          <p:cNvSpPr>
            <a:spLocks noGrp="1"/>
          </p:cNvSpPr>
          <p:nvPr>
            <p:ph type="title"/>
          </p:nvPr>
        </p:nvSpPr>
        <p:spPr>
          <a:xfrm>
            <a:off x="4455269" y="603666"/>
            <a:ext cx="7057847" cy="612775"/>
          </a:xfrm>
        </p:spPr>
        <p:txBody>
          <a:bodyPr/>
          <a:lstStyle/>
          <a:p>
            <a:r>
              <a:rPr lang="en-US" dirty="0"/>
              <a:t>Click to edit Master title style</a:t>
            </a:r>
          </a:p>
        </p:txBody>
      </p:sp>
      <p:sp>
        <p:nvSpPr>
          <p:cNvPr id="3" name="Content Placeholder 2"/>
          <p:cNvSpPr>
            <a:spLocks noGrp="1"/>
          </p:cNvSpPr>
          <p:nvPr>
            <p:ph idx="1"/>
          </p:nvPr>
        </p:nvSpPr>
        <p:spPr>
          <a:xfrm>
            <a:off x="4455269" y="1659835"/>
            <a:ext cx="7057847"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Arrow: Pentagon 5">
            <a:extLst>
              <a:ext uri="{FF2B5EF4-FFF2-40B4-BE49-F238E27FC236}">
                <a16:creationId xmlns:a16="http://schemas.microsoft.com/office/drawing/2014/main" id="{360409B4-C617-2A18-6BFD-309E9F59F1A6}"/>
              </a:ext>
            </a:extLst>
          </p:cNvPr>
          <p:cNvSpPr/>
          <p:nvPr userDrawn="1"/>
        </p:nvSpPr>
        <p:spPr>
          <a:xfrm>
            <a:off x="1" y="0"/>
            <a:ext cx="4114800" cy="6858000"/>
          </a:xfrm>
          <a:prstGeom prst="homePlate">
            <a:avLst>
              <a:gd name="adj" fmla="val 16049"/>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678882" y="3122614"/>
            <a:ext cx="2978720"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chemeClr val="bg1"/>
                </a:solidFill>
                <a:latin typeface="Calibri" panose="020F0502020204030204" pitchFamily="34" charset="0"/>
              </a:rPr>
              <a:t>Click to edit Master title style</a:t>
            </a:r>
          </a:p>
        </p:txBody>
      </p:sp>
    </p:spTree>
    <p:extLst>
      <p:ext uri="{BB962C8B-B14F-4D97-AF65-F5344CB8AC3E}">
        <p14:creationId xmlns:p14="http://schemas.microsoft.com/office/powerpoint/2010/main" val="599992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One Thir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838200" y="3122614"/>
            <a:ext cx="2819401"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rgbClr val="1D1B58"/>
                </a:solidFill>
                <a:latin typeface="Calibri" panose="020F0502020204030204" pitchFamily="34" charset="0"/>
              </a:rPr>
              <a:t>Click to edit Master title style</a:t>
            </a:r>
          </a:p>
        </p:txBody>
      </p:sp>
      <p:sp>
        <p:nvSpPr>
          <p:cNvPr id="13" name="Freeform: Shape 12">
            <a:extLst>
              <a:ext uri="{FF2B5EF4-FFF2-40B4-BE49-F238E27FC236}">
                <a16:creationId xmlns:a16="http://schemas.microsoft.com/office/drawing/2014/main" id="{BC7368D9-5898-B04D-9CD2-C5A3736BFFA6}"/>
              </a:ext>
            </a:extLst>
          </p:cNvPr>
          <p:cNvSpPr/>
          <p:nvPr userDrawn="1"/>
        </p:nvSpPr>
        <p:spPr>
          <a:xfrm>
            <a:off x="3454417" y="0"/>
            <a:ext cx="8737584" cy="6858000"/>
          </a:xfrm>
          <a:custGeom>
            <a:avLst/>
            <a:gdLst>
              <a:gd name="connsiteX0" fmla="*/ 0 w 9601184"/>
              <a:gd name="connsiteY0" fmla="*/ 0 h 6858000"/>
              <a:gd name="connsiteX1" fmla="*/ 9601184 w 9601184"/>
              <a:gd name="connsiteY1" fmla="*/ 0 h 6858000"/>
              <a:gd name="connsiteX2" fmla="*/ 9601184 w 9601184"/>
              <a:gd name="connsiteY2" fmla="*/ 6858000 h 6858000"/>
              <a:gd name="connsiteX3" fmla="*/ 0 w 9601184"/>
              <a:gd name="connsiteY3" fmla="*/ 6858000 h 6858000"/>
              <a:gd name="connsiteX4" fmla="*/ 660384 w 9601184"/>
              <a:gd name="connsiteY4" fmla="*/ 3429000 h 6858000"/>
              <a:gd name="connsiteX5" fmla="*/ 0 w 9601184"/>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01184" h="6858000">
                <a:moveTo>
                  <a:pt x="0" y="0"/>
                </a:moveTo>
                <a:lnTo>
                  <a:pt x="9601184" y="0"/>
                </a:lnTo>
                <a:lnTo>
                  <a:pt x="9601184" y="6858000"/>
                </a:lnTo>
                <a:lnTo>
                  <a:pt x="0" y="6858000"/>
                </a:lnTo>
                <a:lnTo>
                  <a:pt x="660384" y="3429000"/>
                </a:lnTo>
                <a:lnTo>
                  <a:pt x="0" y="0"/>
                </a:lnTo>
                <a:close/>
              </a:path>
            </a:pathLst>
          </a:custGeom>
          <a:solidFill>
            <a:srgbClr val="1D1B58"/>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1800" dirty="0"/>
          </a:p>
        </p:txBody>
      </p:sp>
      <p:sp>
        <p:nvSpPr>
          <p:cNvPr id="2" name="Title 1"/>
          <p:cNvSpPr>
            <a:spLocks noGrp="1"/>
          </p:cNvSpPr>
          <p:nvPr>
            <p:ph type="title"/>
          </p:nvPr>
        </p:nvSpPr>
        <p:spPr>
          <a:xfrm>
            <a:off x="4455269" y="603666"/>
            <a:ext cx="7057847" cy="612775"/>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4455269" y="1659835"/>
            <a:ext cx="7057847" cy="4398066"/>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a:extLst>
              <a:ext uri="{FF2B5EF4-FFF2-40B4-BE49-F238E27FC236}">
                <a16:creationId xmlns:a16="http://schemas.microsoft.com/office/drawing/2014/main" id="{BC1D7751-B046-E6FF-E802-137A168948C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645539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One Third">
    <p:spTree>
      <p:nvGrpSpPr>
        <p:cNvPr id="1" name=""/>
        <p:cNvGrpSpPr/>
        <p:nvPr/>
      </p:nvGrpSpPr>
      <p:grpSpPr>
        <a:xfrm>
          <a:off x="0" y="0"/>
          <a:ext cx="0" cy="0"/>
          <a:chOff x="0" y="0"/>
          <a:chExt cx="0" cy="0"/>
        </a:xfrm>
      </p:grpSpPr>
      <p:sp>
        <p:nvSpPr>
          <p:cNvPr id="2" name="Title 1"/>
          <p:cNvSpPr>
            <a:spLocks noGrp="1"/>
          </p:cNvSpPr>
          <p:nvPr>
            <p:ph type="title"/>
          </p:nvPr>
        </p:nvSpPr>
        <p:spPr>
          <a:xfrm>
            <a:off x="678882" y="603666"/>
            <a:ext cx="6687118" cy="612775"/>
          </a:xfrm>
        </p:spPr>
        <p:txBody>
          <a:bodyPr/>
          <a:lstStyle/>
          <a:p>
            <a:r>
              <a:rPr lang="en-US" dirty="0"/>
              <a:t>Click to edit Master title style</a:t>
            </a:r>
          </a:p>
        </p:txBody>
      </p:sp>
      <p:sp>
        <p:nvSpPr>
          <p:cNvPr id="3" name="Content Placeholder 2"/>
          <p:cNvSpPr>
            <a:spLocks noGrp="1"/>
          </p:cNvSpPr>
          <p:nvPr>
            <p:ph idx="1"/>
          </p:nvPr>
        </p:nvSpPr>
        <p:spPr>
          <a:xfrm>
            <a:off x="678882" y="1659835"/>
            <a:ext cx="6687118"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8567565" y="3064248"/>
            <a:ext cx="3314556"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chemeClr val="bg1"/>
                </a:solidFill>
                <a:latin typeface="Calibri" panose="020F0502020204030204" pitchFamily="34" charset="0"/>
              </a:rPr>
              <a:t>Click to edit Master title style</a:t>
            </a:r>
          </a:p>
        </p:txBody>
      </p:sp>
      <p:sp>
        <p:nvSpPr>
          <p:cNvPr id="13" name="Freeform: Shape 12">
            <a:extLst>
              <a:ext uri="{FF2B5EF4-FFF2-40B4-BE49-F238E27FC236}">
                <a16:creationId xmlns:a16="http://schemas.microsoft.com/office/drawing/2014/main" id="{D78CF48E-B68F-E9BA-8398-FF8CD727D1A9}"/>
              </a:ext>
            </a:extLst>
          </p:cNvPr>
          <p:cNvSpPr/>
          <p:nvPr userDrawn="1"/>
        </p:nvSpPr>
        <p:spPr>
          <a:xfrm>
            <a:off x="7543800" y="0"/>
            <a:ext cx="4648201" cy="6858000"/>
          </a:xfrm>
          <a:custGeom>
            <a:avLst/>
            <a:gdLst>
              <a:gd name="connsiteX0" fmla="*/ 0 w 3818882"/>
              <a:gd name="connsiteY0" fmla="*/ 0 h 6858000"/>
              <a:gd name="connsiteX1" fmla="*/ 3818882 w 3818882"/>
              <a:gd name="connsiteY1" fmla="*/ 0 h 6858000"/>
              <a:gd name="connsiteX2" fmla="*/ 3818882 w 3818882"/>
              <a:gd name="connsiteY2" fmla="*/ 6858000 h 6858000"/>
              <a:gd name="connsiteX3" fmla="*/ 0 w 3818882"/>
              <a:gd name="connsiteY3" fmla="*/ 6858000 h 6858000"/>
              <a:gd name="connsiteX4" fmla="*/ 796282 w 3818882"/>
              <a:gd name="connsiteY4" fmla="*/ 3429000 h 6858000"/>
              <a:gd name="connsiteX5" fmla="*/ 0 w 3818882"/>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8882" h="6858000">
                <a:moveTo>
                  <a:pt x="0" y="0"/>
                </a:moveTo>
                <a:lnTo>
                  <a:pt x="3818882" y="0"/>
                </a:lnTo>
                <a:lnTo>
                  <a:pt x="3818882" y="6858000"/>
                </a:lnTo>
                <a:lnTo>
                  <a:pt x="0" y="6858000"/>
                </a:lnTo>
                <a:lnTo>
                  <a:pt x="796282" y="3429000"/>
                </a:lnTo>
                <a:lnTo>
                  <a:pt x="0" y="0"/>
                </a:lnTo>
                <a:close/>
              </a:path>
            </a:pathLst>
          </a:custGeom>
          <a:solidFill>
            <a:srgbClr val="1D1B58"/>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1800" dirty="0"/>
          </a:p>
        </p:txBody>
      </p:sp>
      <p:pic>
        <p:nvPicPr>
          <p:cNvPr id="4" name="Picture 3">
            <a:extLst>
              <a:ext uri="{FF2B5EF4-FFF2-40B4-BE49-F238E27FC236}">
                <a16:creationId xmlns:a16="http://schemas.microsoft.com/office/drawing/2014/main" id="{5BC983E8-29C2-9FD4-5029-201C1DDD5E8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19075013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8883" y="1709738"/>
            <a:ext cx="10834234"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678883" y="4589464"/>
            <a:ext cx="10834234"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07278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78884" y="603666"/>
            <a:ext cx="10834232" cy="612775"/>
          </a:xfrm>
          <a:prstGeom prst="rect">
            <a:avLst/>
          </a:prstGeom>
        </p:spPr>
        <p:txBody>
          <a:bodyPr vert="horz" lIns="0" tIns="0" rIns="0" bIns="0" rtlCol="0" anchor="ctr">
            <a:normAutofit/>
          </a:bodyPr>
          <a:lstStyle/>
          <a:p>
            <a:r>
              <a:rPr lang="en-US" dirty="0"/>
              <a:t>Click to edit Master title style</a:t>
            </a:r>
          </a:p>
        </p:txBody>
      </p:sp>
      <p:sp>
        <p:nvSpPr>
          <p:cNvPr id="3" name="Text Placeholder 2"/>
          <p:cNvSpPr>
            <a:spLocks noGrp="1"/>
          </p:cNvSpPr>
          <p:nvPr>
            <p:ph type="body" idx="1"/>
          </p:nvPr>
        </p:nvSpPr>
        <p:spPr>
          <a:xfrm>
            <a:off x="678884" y="1659835"/>
            <a:ext cx="10834234" cy="43980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052" name="Picture 4" descr="Top Ranked Data Science Institute, Classroom Plus Online Training | Boston  Institute of Analytics">
            <a:extLst>
              <a:ext uri="{FF2B5EF4-FFF2-40B4-BE49-F238E27FC236}">
                <a16:creationId xmlns:a16="http://schemas.microsoft.com/office/drawing/2014/main" id="{D55A4135-B2E5-3A1C-9614-E010D1062B85}"/>
              </a:ext>
            </a:extLst>
          </p:cNvPr>
          <p:cNvPicPr>
            <a:picLocks noChangeAspect="1" noChangeArrowheads="1"/>
          </p:cNvPicPr>
          <p:nvPr userDrawn="1"/>
        </p:nvPicPr>
        <p:blipFill rotWithShape="1">
          <a:blip r:embed="rId18" cstate="print">
            <a:extLst>
              <a:ext uri="{28A0092B-C50C-407E-A947-70E740481C1C}">
                <a14:useLocalDpi xmlns:a14="http://schemas.microsoft.com/office/drawing/2010/main" val="0"/>
              </a:ext>
            </a:extLst>
          </a:blip>
          <a:srcRect l="4000" r="3112"/>
          <a:stretch/>
        </p:blipFill>
        <p:spPr bwMode="auto">
          <a:xfrm>
            <a:off x="9493777" y="6115409"/>
            <a:ext cx="2019339" cy="54891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665DF22-91AD-CE85-A78A-CF35969DE003}"/>
              </a:ext>
            </a:extLst>
          </p:cNvPr>
          <p:cNvSpPr/>
          <p:nvPr userDrawn="1"/>
        </p:nvSpPr>
        <p:spPr>
          <a:xfrm>
            <a:off x="678883" y="6207305"/>
            <a:ext cx="7474517" cy="365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r>
              <a:rPr lang="en-US" sz="1100" b="1" dirty="0">
                <a:solidFill>
                  <a:schemeClr val="bg2">
                    <a:lumMod val="75000"/>
                  </a:schemeClr>
                </a:solidFill>
              </a:rPr>
              <a:t>CONFIDENTIAL</a:t>
            </a:r>
            <a:r>
              <a:rPr lang="en-US" sz="1100" dirty="0">
                <a:solidFill>
                  <a:schemeClr val="bg2">
                    <a:lumMod val="75000"/>
                  </a:schemeClr>
                </a:solidFill>
              </a:rPr>
              <a:t>: The information in this document belongs to Boston Institute of Analytics LLC. Any unauthorized sharing of this material is prohibited and subject to legal action under breach of IP and confidentiality clauses. </a:t>
            </a:r>
          </a:p>
        </p:txBody>
      </p:sp>
    </p:spTree>
    <p:extLst>
      <p:ext uri="{BB962C8B-B14F-4D97-AF65-F5344CB8AC3E}">
        <p14:creationId xmlns:p14="http://schemas.microsoft.com/office/powerpoint/2010/main" val="16281783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2" r:id="rId3"/>
    <p:sldLayoutId id="2147483673" r:id="rId4"/>
    <p:sldLayoutId id="2147483674" r:id="rId5"/>
    <p:sldLayoutId id="2147483675" r:id="rId6"/>
    <p:sldLayoutId id="2147483677" r:id="rId7"/>
    <p:sldLayoutId id="2147483676" r:id="rId8"/>
    <p:sldLayoutId id="2147483663" r:id="rId9"/>
    <p:sldLayoutId id="2147483664" r:id="rId10"/>
    <p:sldLayoutId id="2147483665" r:id="rId11"/>
    <p:sldLayoutId id="2147483666" r:id="rId12"/>
    <p:sldLayoutId id="2147483667" r:id="rId13"/>
    <p:sldLayoutId id="2147483668" r:id="rId14"/>
    <p:sldLayoutId id="2147483670" r:id="rId15"/>
    <p:sldLayoutId id="2147483671" r:id="rId16"/>
  </p:sldLayoutIdLst>
  <p:txStyles>
    <p:titleStyle>
      <a:lvl1pPr algn="l" defTabSz="914400" rtl="0" eaLnBrk="1" latinLnBrk="0" hangingPunct="1">
        <a:lnSpc>
          <a:spcPct val="90000"/>
        </a:lnSpc>
        <a:spcBef>
          <a:spcPct val="0"/>
        </a:spcBef>
        <a:buNone/>
        <a:defRPr sz="3400" b="1" kern="1200">
          <a:solidFill>
            <a:schemeClr val="tx1"/>
          </a:solidFill>
          <a:latin typeface="Calibri" panose="020F050202020403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10000"/>
            </a:schemeClr>
          </a:solidFill>
          <a:latin typeface="Calibri" panose="020F05020202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10000"/>
            </a:schemeClr>
          </a:solidFill>
          <a:latin typeface="Calibri" panose="020F05020202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10000"/>
            </a:schemeClr>
          </a:solidFill>
          <a:latin typeface="Calibri" panose="020F05020202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Calibri" panose="020F05020202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Calibri" panose="020F05020202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A225F15-9B21-01FF-BD6D-D04F30F7A091}"/>
              </a:ext>
            </a:extLst>
          </p:cNvPr>
          <p:cNvSpPr/>
          <p:nvPr/>
        </p:nvSpPr>
        <p:spPr>
          <a:xfrm>
            <a:off x="1" y="2788290"/>
            <a:ext cx="12192000" cy="81152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latin typeface="Calibri" panose="020F0502020204030204" pitchFamily="34" charset="0"/>
              </a:rPr>
              <a:t>BREAST CANCER RISK PREDICTION</a:t>
            </a:r>
          </a:p>
        </p:txBody>
      </p:sp>
    </p:spTree>
    <p:extLst>
      <p:ext uri="{BB962C8B-B14F-4D97-AF65-F5344CB8AC3E}">
        <p14:creationId xmlns:p14="http://schemas.microsoft.com/office/powerpoint/2010/main" val="1024334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B83EC-D80E-8DEF-E5AF-9921E9478519}"/>
              </a:ext>
            </a:extLst>
          </p:cNvPr>
          <p:cNvSpPr>
            <a:spLocks noGrp="1"/>
          </p:cNvSpPr>
          <p:nvPr>
            <p:ph type="title"/>
          </p:nvPr>
        </p:nvSpPr>
        <p:spPr>
          <a:xfrm>
            <a:off x="140197" y="78372"/>
            <a:ext cx="10834234" cy="612775"/>
          </a:xfrm>
        </p:spPr>
        <p:txBody>
          <a:bodyPr/>
          <a:lstStyle/>
          <a:p>
            <a:r>
              <a:rPr lang="en-US" dirty="0"/>
              <a:t>LOGISTIC REGRESSION</a:t>
            </a:r>
            <a:endParaRPr lang="en-IN" dirty="0"/>
          </a:p>
        </p:txBody>
      </p:sp>
      <p:pic>
        <p:nvPicPr>
          <p:cNvPr id="5" name="Content Placeholder 4">
            <a:extLst>
              <a:ext uri="{FF2B5EF4-FFF2-40B4-BE49-F238E27FC236}">
                <a16:creationId xmlns:a16="http://schemas.microsoft.com/office/drawing/2014/main" id="{6BD493DE-8DD1-20EB-5622-60EC187D14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91147"/>
            <a:ext cx="4221804" cy="3560235"/>
          </a:xfrm>
        </p:spPr>
      </p:pic>
      <p:pic>
        <p:nvPicPr>
          <p:cNvPr id="7" name="Picture 6">
            <a:extLst>
              <a:ext uri="{FF2B5EF4-FFF2-40B4-BE49-F238E27FC236}">
                <a16:creationId xmlns:a16="http://schemas.microsoft.com/office/drawing/2014/main" id="{4ACC3B95-CF05-B4EB-DC20-A8B69EA51E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9821" y="691147"/>
            <a:ext cx="6324610" cy="3261611"/>
          </a:xfrm>
          <a:prstGeom prst="rect">
            <a:avLst/>
          </a:prstGeom>
        </p:spPr>
      </p:pic>
      <p:sp>
        <p:nvSpPr>
          <p:cNvPr id="9" name="TextBox 8">
            <a:extLst>
              <a:ext uri="{FF2B5EF4-FFF2-40B4-BE49-F238E27FC236}">
                <a16:creationId xmlns:a16="http://schemas.microsoft.com/office/drawing/2014/main" id="{9A69323C-A9AF-3872-1559-95EF406B3B07}"/>
              </a:ext>
            </a:extLst>
          </p:cNvPr>
          <p:cNvSpPr txBox="1"/>
          <p:nvPr/>
        </p:nvSpPr>
        <p:spPr>
          <a:xfrm>
            <a:off x="-1099226" y="4596904"/>
            <a:ext cx="6157608" cy="534505"/>
          </a:xfrm>
          <a:prstGeom prst="rect">
            <a:avLst/>
          </a:prstGeom>
          <a:noFill/>
        </p:spPr>
        <p:txBody>
          <a:bodyPr wrap="square">
            <a:spAutoFit/>
          </a:bodyPr>
          <a:lstStyle/>
          <a:p>
            <a:pPr marL="0" indent="0" algn="ctr">
              <a:lnSpc>
                <a:spcPts val="3750"/>
              </a:lnSpc>
              <a:buNone/>
            </a:pPr>
            <a:r>
              <a:rPr lang="en-US" sz="2000" b="1" dirty="0">
                <a:solidFill>
                  <a:srgbClr val="000000"/>
                </a:solidFill>
                <a:latin typeface="Nunito Sans Bold" pitchFamily="34" charset="0"/>
                <a:ea typeface="Nunito Sans Bold" pitchFamily="34" charset="-122"/>
                <a:cs typeface="Nunito Sans Bold" pitchFamily="34" charset="-120"/>
              </a:rPr>
              <a:t>85%</a:t>
            </a:r>
            <a:endParaRPr lang="en-US" sz="2000" dirty="0"/>
          </a:p>
        </p:txBody>
      </p:sp>
      <p:sp>
        <p:nvSpPr>
          <p:cNvPr id="11" name="TextBox 10">
            <a:extLst>
              <a:ext uri="{FF2B5EF4-FFF2-40B4-BE49-F238E27FC236}">
                <a16:creationId xmlns:a16="http://schemas.microsoft.com/office/drawing/2014/main" id="{ABE0B380-B562-123C-BE0A-CDBF71B26B46}"/>
              </a:ext>
            </a:extLst>
          </p:cNvPr>
          <p:cNvSpPr txBox="1"/>
          <p:nvPr/>
        </p:nvSpPr>
        <p:spPr>
          <a:xfrm>
            <a:off x="-1383760" y="5060116"/>
            <a:ext cx="6726676" cy="334451"/>
          </a:xfrm>
          <a:prstGeom prst="rect">
            <a:avLst/>
          </a:prstGeom>
          <a:noFill/>
        </p:spPr>
        <p:txBody>
          <a:bodyPr wrap="square">
            <a:spAutoFit/>
          </a:bodyPr>
          <a:lstStyle/>
          <a:p>
            <a:pPr marL="0" indent="0" algn="ctr">
              <a:lnSpc>
                <a:spcPts val="1750"/>
              </a:lnSpc>
              <a:buNone/>
            </a:pPr>
            <a:r>
              <a:rPr lang="en-US" sz="1800" b="1" dirty="0">
                <a:solidFill>
                  <a:srgbClr val="000000"/>
                </a:solidFill>
                <a:latin typeface="Nunito Sans Bold" pitchFamily="34" charset="0"/>
                <a:ea typeface="Nunito Sans Bold" pitchFamily="34" charset="-122"/>
                <a:cs typeface="Nunito Sans Bold" pitchFamily="34" charset="-120"/>
              </a:rPr>
              <a:t>Training Accuracy</a:t>
            </a:r>
            <a:endParaRPr lang="en-US" sz="1800" dirty="0"/>
          </a:p>
        </p:txBody>
      </p:sp>
      <p:sp>
        <p:nvSpPr>
          <p:cNvPr id="15" name="TextBox 14">
            <a:extLst>
              <a:ext uri="{FF2B5EF4-FFF2-40B4-BE49-F238E27FC236}">
                <a16:creationId xmlns:a16="http://schemas.microsoft.com/office/drawing/2014/main" id="{F6679A24-25AC-AB9E-9FB4-B988DB40F5A5}"/>
              </a:ext>
            </a:extLst>
          </p:cNvPr>
          <p:cNvSpPr txBox="1"/>
          <p:nvPr/>
        </p:nvSpPr>
        <p:spPr>
          <a:xfrm>
            <a:off x="-1383760" y="5427395"/>
            <a:ext cx="6442142" cy="319126"/>
          </a:xfrm>
          <a:prstGeom prst="rect">
            <a:avLst/>
          </a:prstGeom>
          <a:noFill/>
        </p:spPr>
        <p:txBody>
          <a:bodyPr wrap="square">
            <a:spAutoFit/>
          </a:bodyPr>
          <a:lstStyle/>
          <a:p>
            <a:pPr marL="0" indent="0" algn="ctr">
              <a:lnSpc>
                <a:spcPts val="1800"/>
              </a:lnSpc>
              <a:buNone/>
            </a:pPr>
            <a:r>
              <a:rPr lang="en-US" sz="1400" dirty="0">
                <a:solidFill>
                  <a:srgbClr val="000000"/>
                </a:solidFill>
                <a:latin typeface="Nunito Sans" pitchFamily="34" charset="0"/>
                <a:ea typeface="Nunito Sans" pitchFamily="34" charset="-122"/>
                <a:cs typeface="Nunito Sans" pitchFamily="34" charset="-120"/>
              </a:rPr>
              <a:t>Model performance on training dataset</a:t>
            </a:r>
            <a:endParaRPr lang="en-US" sz="1400" dirty="0"/>
          </a:p>
        </p:txBody>
      </p:sp>
      <p:sp>
        <p:nvSpPr>
          <p:cNvPr id="17" name="TextBox 16">
            <a:extLst>
              <a:ext uri="{FF2B5EF4-FFF2-40B4-BE49-F238E27FC236}">
                <a16:creationId xmlns:a16="http://schemas.microsoft.com/office/drawing/2014/main" id="{B51797CB-338A-7BD8-D57C-7C9C90173FF8}"/>
              </a:ext>
            </a:extLst>
          </p:cNvPr>
          <p:cNvSpPr txBox="1"/>
          <p:nvPr/>
        </p:nvSpPr>
        <p:spPr>
          <a:xfrm>
            <a:off x="2056182" y="4541655"/>
            <a:ext cx="6785042" cy="534505"/>
          </a:xfrm>
          <a:prstGeom prst="rect">
            <a:avLst/>
          </a:prstGeom>
          <a:noFill/>
        </p:spPr>
        <p:txBody>
          <a:bodyPr wrap="square">
            <a:spAutoFit/>
          </a:bodyPr>
          <a:lstStyle/>
          <a:p>
            <a:pPr marL="0" indent="0" algn="ctr">
              <a:lnSpc>
                <a:spcPts val="3750"/>
              </a:lnSpc>
              <a:buNone/>
            </a:pPr>
            <a:r>
              <a:rPr lang="en-US" sz="2000" b="1" dirty="0">
                <a:solidFill>
                  <a:srgbClr val="000000"/>
                </a:solidFill>
                <a:latin typeface="Nunito Sans Bold" pitchFamily="34" charset="0"/>
                <a:ea typeface="Nunito Sans Bold" pitchFamily="34" charset="-122"/>
                <a:cs typeface="Nunito Sans Bold" pitchFamily="34" charset="-120"/>
              </a:rPr>
              <a:t>82%</a:t>
            </a:r>
            <a:endParaRPr lang="en-US" sz="2000" dirty="0"/>
          </a:p>
        </p:txBody>
      </p:sp>
      <p:sp>
        <p:nvSpPr>
          <p:cNvPr id="19" name="TextBox 18">
            <a:extLst>
              <a:ext uri="{FF2B5EF4-FFF2-40B4-BE49-F238E27FC236}">
                <a16:creationId xmlns:a16="http://schemas.microsoft.com/office/drawing/2014/main" id="{9BF60B07-B784-B308-DB29-9C0F123B5A13}"/>
              </a:ext>
            </a:extLst>
          </p:cNvPr>
          <p:cNvSpPr txBox="1"/>
          <p:nvPr/>
        </p:nvSpPr>
        <p:spPr>
          <a:xfrm>
            <a:off x="1950395" y="4997011"/>
            <a:ext cx="6785042" cy="334451"/>
          </a:xfrm>
          <a:prstGeom prst="rect">
            <a:avLst/>
          </a:prstGeom>
          <a:noFill/>
        </p:spPr>
        <p:txBody>
          <a:bodyPr wrap="square">
            <a:spAutoFit/>
          </a:bodyPr>
          <a:lstStyle/>
          <a:p>
            <a:pPr marL="0" indent="0" algn="ctr">
              <a:lnSpc>
                <a:spcPts val="1750"/>
              </a:lnSpc>
              <a:buNone/>
            </a:pPr>
            <a:r>
              <a:rPr lang="en-US" sz="1800" b="1" dirty="0">
                <a:solidFill>
                  <a:srgbClr val="000000"/>
                </a:solidFill>
                <a:latin typeface="Nunito Sans Bold" pitchFamily="34" charset="0"/>
                <a:ea typeface="Nunito Sans Bold" pitchFamily="34" charset="-122"/>
                <a:cs typeface="Nunito Sans Bold" pitchFamily="34" charset="-120"/>
              </a:rPr>
              <a:t>Test Accuracy</a:t>
            </a:r>
            <a:endParaRPr lang="en-US" sz="1800" dirty="0"/>
          </a:p>
        </p:txBody>
      </p:sp>
      <p:sp>
        <p:nvSpPr>
          <p:cNvPr id="21" name="TextBox 20">
            <a:extLst>
              <a:ext uri="{FF2B5EF4-FFF2-40B4-BE49-F238E27FC236}">
                <a16:creationId xmlns:a16="http://schemas.microsoft.com/office/drawing/2014/main" id="{B18D2D00-3F4F-FB81-A820-F2F7774D79D4}"/>
              </a:ext>
            </a:extLst>
          </p:cNvPr>
          <p:cNvSpPr txBox="1"/>
          <p:nvPr/>
        </p:nvSpPr>
        <p:spPr>
          <a:xfrm>
            <a:off x="3001590" y="5298109"/>
            <a:ext cx="4788439" cy="319126"/>
          </a:xfrm>
          <a:prstGeom prst="rect">
            <a:avLst/>
          </a:prstGeom>
          <a:noFill/>
        </p:spPr>
        <p:txBody>
          <a:bodyPr wrap="square">
            <a:spAutoFit/>
          </a:bodyPr>
          <a:lstStyle/>
          <a:p>
            <a:pPr marL="0" indent="0" algn="ctr">
              <a:lnSpc>
                <a:spcPts val="1800"/>
              </a:lnSpc>
              <a:buNone/>
            </a:pPr>
            <a:r>
              <a:rPr lang="en-US" sz="1400" dirty="0">
                <a:solidFill>
                  <a:srgbClr val="000000"/>
                </a:solidFill>
                <a:latin typeface="Nunito Sans" pitchFamily="34" charset="0"/>
                <a:ea typeface="Nunito Sans" pitchFamily="34" charset="-122"/>
                <a:cs typeface="Nunito Sans" pitchFamily="34" charset="-120"/>
              </a:rPr>
              <a:t>Validated performance on unseen data</a:t>
            </a:r>
            <a:endParaRPr lang="en-US" sz="1400" dirty="0"/>
          </a:p>
        </p:txBody>
      </p:sp>
      <p:sp>
        <p:nvSpPr>
          <p:cNvPr id="23" name="TextBox 22">
            <a:extLst>
              <a:ext uri="{FF2B5EF4-FFF2-40B4-BE49-F238E27FC236}">
                <a16:creationId xmlns:a16="http://schemas.microsoft.com/office/drawing/2014/main" id="{2585E41D-D4AF-B373-2EE8-62A0EEE23B5F}"/>
              </a:ext>
            </a:extLst>
          </p:cNvPr>
          <p:cNvSpPr txBox="1"/>
          <p:nvPr/>
        </p:nvSpPr>
        <p:spPr>
          <a:xfrm>
            <a:off x="5342916" y="4596904"/>
            <a:ext cx="6785042" cy="526811"/>
          </a:xfrm>
          <a:prstGeom prst="rect">
            <a:avLst/>
          </a:prstGeom>
          <a:noFill/>
        </p:spPr>
        <p:txBody>
          <a:bodyPr wrap="square">
            <a:spAutoFit/>
          </a:bodyPr>
          <a:lstStyle/>
          <a:p>
            <a:pPr marL="0" indent="0" algn="ctr">
              <a:lnSpc>
                <a:spcPts val="3750"/>
              </a:lnSpc>
              <a:buNone/>
            </a:pPr>
            <a:r>
              <a:rPr lang="en-US" sz="1800" b="1" dirty="0">
                <a:solidFill>
                  <a:srgbClr val="000000"/>
                </a:solidFill>
                <a:latin typeface="Nunito Sans Bold" pitchFamily="34" charset="0"/>
                <a:ea typeface="Nunito Sans Bold" pitchFamily="34" charset="-122"/>
                <a:cs typeface="Nunito Sans Bold" pitchFamily="34" charset="-120"/>
              </a:rPr>
              <a:t>0.88</a:t>
            </a:r>
            <a:endParaRPr lang="en-US" sz="1800" dirty="0"/>
          </a:p>
        </p:txBody>
      </p:sp>
      <p:sp>
        <p:nvSpPr>
          <p:cNvPr id="25" name="TextBox 24">
            <a:extLst>
              <a:ext uri="{FF2B5EF4-FFF2-40B4-BE49-F238E27FC236}">
                <a16:creationId xmlns:a16="http://schemas.microsoft.com/office/drawing/2014/main" id="{78EC57F3-FFA6-A98D-225D-0AC5803D6D5C}"/>
              </a:ext>
            </a:extLst>
          </p:cNvPr>
          <p:cNvSpPr txBox="1"/>
          <p:nvPr/>
        </p:nvSpPr>
        <p:spPr>
          <a:xfrm>
            <a:off x="5342916" y="5067824"/>
            <a:ext cx="6785042" cy="334451"/>
          </a:xfrm>
          <a:prstGeom prst="rect">
            <a:avLst/>
          </a:prstGeom>
          <a:noFill/>
        </p:spPr>
        <p:txBody>
          <a:bodyPr wrap="square">
            <a:spAutoFit/>
          </a:bodyPr>
          <a:lstStyle/>
          <a:p>
            <a:pPr marL="0" indent="0" algn="ctr">
              <a:lnSpc>
                <a:spcPts val="1750"/>
              </a:lnSpc>
              <a:buNone/>
            </a:pPr>
            <a:r>
              <a:rPr lang="en-US" sz="1800" b="1" dirty="0">
                <a:solidFill>
                  <a:srgbClr val="000000"/>
                </a:solidFill>
                <a:latin typeface="Nunito Sans Bold" pitchFamily="34" charset="0"/>
                <a:ea typeface="Nunito Sans Bold" pitchFamily="34" charset="-122"/>
                <a:cs typeface="Nunito Sans Bold" pitchFamily="34" charset="-120"/>
              </a:rPr>
              <a:t>AUC Score</a:t>
            </a:r>
            <a:endParaRPr lang="en-US" sz="1800" dirty="0"/>
          </a:p>
        </p:txBody>
      </p:sp>
      <p:sp>
        <p:nvSpPr>
          <p:cNvPr id="27" name="TextBox 26">
            <a:extLst>
              <a:ext uri="{FF2B5EF4-FFF2-40B4-BE49-F238E27FC236}">
                <a16:creationId xmlns:a16="http://schemas.microsoft.com/office/drawing/2014/main" id="{787C4898-DEF1-841A-3BBF-43CD94FFAF0D}"/>
              </a:ext>
            </a:extLst>
          </p:cNvPr>
          <p:cNvSpPr txBox="1"/>
          <p:nvPr/>
        </p:nvSpPr>
        <p:spPr>
          <a:xfrm>
            <a:off x="5557314" y="5364290"/>
            <a:ext cx="6785042" cy="319126"/>
          </a:xfrm>
          <a:prstGeom prst="rect">
            <a:avLst/>
          </a:prstGeom>
          <a:noFill/>
        </p:spPr>
        <p:txBody>
          <a:bodyPr wrap="square">
            <a:spAutoFit/>
          </a:bodyPr>
          <a:lstStyle/>
          <a:p>
            <a:pPr marL="0" indent="0" algn="ctr">
              <a:lnSpc>
                <a:spcPts val="1800"/>
              </a:lnSpc>
              <a:buNone/>
            </a:pPr>
            <a:r>
              <a:rPr lang="en-US" sz="1400" dirty="0">
                <a:solidFill>
                  <a:srgbClr val="000000"/>
                </a:solidFill>
                <a:latin typeface="Nunito Sans" pitchFamily="34" charset="0"/>
                <a:ea typeface="Nunito Sans" pitchFamily="34" charset="-122"/>
                <a:cs typeface="Nunito Sans" pitchFamily="34" charset="-120"/>
              </a:rPr>
              <a:t>Strong discriminative ability</a:t>
            </a:r>
            <a:endParaRPr lang="en-US" sz="1400" dirty="0"/>
          </a:p>
        </p:txBody>
      </p:sp>
    </p:spTree>
    <p:extLst>
      <p:ext uri="{BB962C8B-B14F-4D97-AF65-F5344CB8AC3E}">
        <p14:creationId xmlns:p14="http://schemas.microsoft.com/office/powerpoint/2010/main" val="20876980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02E4-378F-5819-902A-C94600628C09}"/>
              </a:ext>
            </a:extLst>
          </p:cNvPr>
          <p:cNvSpPr>
            <a:spLocks noGrp="1"/>
          </p:cNvSpPr>
          <p:nvPr>
            <p:ph type="title"/>
          </p:nvPr>
        </p:nvSpPr>
        <p:spPr>
          <a:xfrm>
            <a:off x="126572" y="117283"/>
            <a:ext cx="10834234" cy="612775"/>
          </a:xfrm>
        </p:spPr>
        <p:txBody>
          <a:bodyPr/>
          <a:lstStyle/>
          <a:p>
            <a:r>
              <a:rPr lang="en-US" dirty="0"/>
              <a:t>DECISION TREE</a:t>
            </a:r>
            <a:endParaRPr lang="en-IN" dirty="0"/>
          </a:p>
        </p:txBody>
      </p:sp>
      <p:pic>
        <p:nvPicPr>
          <p:cNvPr id="5" name="Content Placeholder 4">
            <a:extLst>
              <a:ext uri="{FF2B5EF4-FFF2-40B4-BE49-F238E27FC236}">
                <a16:creationId xmlns:a16="http://schemas.microsoft.com/office/drawing/2014/main" id="{B8895871-6DAA-7912-D02A-F96DCF69709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24226"/>
            <a:ext cx="6245157" cy="3860225"/>
          </a:xfrm>
        </p:spPr>
      </p:pic>
      <p:sp>
        <p:nvSpPr>
          <p:cNvPr id="4" name="TextBox 3">
            <a:extLst>
              <a:ext uri="{FF2B5EF4-FFF2-40B4-BE49-F238E27FC236}">
                <a16:creationId xmlns:a16="http://schemas.microsoft.com/office/drawing/2014/main" id="{5F752DA3-F7CC-16A0-4DE1-58AD49941FEC}"/>
              </a:ext>
            </a:extLst>
          </p:cNvPr>
          <p:cNvSpPr txBox="1"/>
          <p:nvPr/>
        </p:nvSpPr>
        <p:spPr>
          <a:xfrm>
            <a:off x="6029528" y="174486"/>
            <a:ext cx="6162472" cy="461665"/>
          </a:xfrm>
          <a:prstGeom prst="rect">
            <a:avLst/>
          </a:prstGeom>
          <a:noFill/>
        </p:spPr>
        <p:txBody>
          <a:bodyPr wrap="square">
            <a:spAutoFit/>
          </a:bodyPr>
          <a:lstStyle/>
          <a:p>
            <a:r>
              <a:rPr lang="en-US" sz="2400" b="1" dirty="0">
                <a:latin typeface="Nunito Sans Bold" pitchFamily="34" charset="0"/>
                <a:ea typeface="Nunito Sans Bold" pitchFamily="34" charset="-122"/>
                <a:cs typeface="Nunito Sans Bold" pitchFamily="34" charset="-120"/>
              </a:rPr>
              <a:t>Decision Tree Analysis</a:t>
            </a:r>
            <a:endParaRPr lang="en-IN" sz="2400" b="1" dirty="0"/>
          </a:p>
        </p:txBody>
      </p:sp>
      <p:sp>
        <p:nvSpPr>
          <p:cNvPr id="7" name="TextBox 6">
            <a:extLst>
              <a:ext uri="{FF2B5EF4-FFF2-40B4-BE49-F238E27FC236}">
                <a16:creationId xmlns:a16="http://schemas.microsoft.com/office/drawing/2014/main" id="{8BD46CDD-AE5F-E068-2ED7-48F81574D3B2}"/>
              </a:ext>
            </a:extLst>
          </p:cNvPr>
          <p:cNvSpPr txBox="1"/>
          <p:nvPr/>
        </p:nvSpPr>
        <p:spPr>
          <a:xfrm>
            <a:off x="5785526" y="730058"/>
            <a:ext cx="6162472" cy="1569660"/>
          </a:xfrm>
          <a:prstGeom prst="rect">
            <a:avLst/>
          </a:prstGeom>
          <a:noFill/>
        </p:spPr>
        <p:txBody>
          <a:bodyPr wrap="square">
            <a:spAutoFit/>
          </a:bodyPr>
          <a:lstStyle/>
          <a:p>
            <a:r>
              <a:rPr lang="en-US" sz="1800" dirty="0">
                <a:solidFill>
                  <a:srgbClr val="000000"/>
                </a:solidFill>
                <a:latin typeface="Nunito Sans" pitchFamily="34" charset="0"/>
                <a:ea typeface="Nunito Sans" pitchFamily="34" charset="-122"/>
                <a:cs typeface="Nunito Sans" pitchFamily="34" charset="-120"/>
              </a:rPr>
              <a:t>The decision tree model provided a visual, interpretable structure for understanding how clinical features contribute to survival predictions. This non-linear approach captured complex interactions between patient characteristics</a:t>
            </a:r>
            <a:r>
              <a:rPr lang="en-US" sz="2400" dirty="0">
                <a:solidFill>
                  <a:srgbClr val="000000"/>
                </a:solidFill>
                <a:latin typeface="Nunito Sans" pitchFamily="34" charset="0"/>
                <a:ea typeface="Nunito Sans" pitchFamily="34" charset="-122"/>
                <a:cs typeface="Nunito Sans" pitchFamily="34" charset="-120"/>
              </a:rPr>
              <a:t>.</a:t>
            </a:r>
            <a:endParaRPr lang="en-US" sz="2400" dirty="0"/>
          </a:p>
        </p:txBody>
      </p:sp>
      <p:sp>
        <p:nvSpPr>
          <p:cNvPr id="10" name="Shape 2">
            <a:extLst>
              <a:ext uri="{FF2B5EF4-FFF2-40B4-BE49-F238E27FC236}">
                <a16:creationId xmlns:a16="http://schemas.microsoft.com/office/drawing/2014/main" id="{4ABA44F5-069D-F72C-7770-9B0E624DC87D}"/>
              </a:ext>
            </a:extLst>
          </p:cNvPr>
          <p:cNvSpPr/>
          <p:nvPr/>
        </p:nvSpPr>
        <p:spPr>
          <a:xfrm>
            <a:off x="6721812" y="2299718"/>
            <a:ext cx="3424137" cy="1669167"/>
          </a:xfrm>
          <a:prstGeom prst="roundRect">
            <a:avLst>
              <a:gd name="adj" fmla="val 3432"/>
            </a:avLst>
          </a:prstGeom>
          <a:solidFill>
            <a:srgbClr val="D9D8F3"/>
          </a:solidFill>
          <a:ln w="7620">
            <a:solidFill>
              <a:srgbClr val="BFBED9"/>
            </a:solidFill>
            <a:prstDash val="solid"/>
          </a:ln>
        </p:spPr>
        <p:txBody>
          <a:bodyPr/>
          <a:lstStyle/>
          <a:p>
            <a:r>
              <a:rPr lang="en-US" b="1" dirty="0">
                <a:solidFill>
                  <a:srgbClr val="000000"/>
                </a:solidFill>
                <a:latin typeface="Nunito Sans Bold" pitchFamily="34" charset="0"/>
                <a:ea typeface="Nunito Sans Bold" pitchFamily="34" charset="-122"/>
                <a:cs typeface="Nunito Sans Bold" pitchFamily="34" charset="-120"/>
              </a:rPr>
              <a:t>Clinical Interpretability</a:t>
            </a:r>
            <a:endParaRPr lang="en-US" dirty="0"/>
          </a:p>
          <a:p>
            <a:r>
              <a:rPr lang="en-US" dirty="0">
                <a:solidFill>
                  <a:srgbClr val="000000"/>
                </a:solidFill>
                <a:latin typeface="Nunito Sans" pitchFamily="34" charset="0"/>
                <a:ea typeface="Nunito Sans" pitchFamily="34" charset="-122"/>
                <a:cs typeface="Nunito Sans" pitchFamily="34" charset="-120"/>
              </a:rPr>
              <a:t>Decision trees reveal which features clinicians should prioritize when assessing patient risk, creating actionable decision pathways.</a:t>
            </a:r>
            <a:endParaRPr lang="en-US" dirty="0"/>
          </a:p>
          <a:p>
            <a:endParaRPr lang="en-IN" dirty="0"/>
          </a:p>
        </p:txBody>
      </p:sp>
      <p:sp>
        <p:nvSpPr>
          <p:cNvPr id="11" name="Shape 5">
            <a:extLst>
              <a:ext uri="{FF2B5EF4-FFF2-40B4-BE49-F238E27FC236}">
                <a16:creationId xmlns:a16="http://schemas.microsoft.com/office/drawing/2014/main" id="{A393CD27-5C34-1DFB-19C2-25EF3C4B1039}"/>
              </a:ext>
            </a:extLst>
          </p:cNvPr>
          <p:cNvSpPr/>
          <p:nvPr/>
        </p:nvSpPr>
        <p:spPr>
          <a:xfrm>
            <a:off x="7957225" y="4075888"/>
            <a:ext cx="3676174" cy="1877439"/>
          </a:xfrm>
          <a:prstGeom prst="roundRect">
            <a:avLst>
              <a:gd name="adj" fmla="val 3432"/>
            </a:avLst>
          </a:prstGeom>
          <a:solidFill>
            <a:srgbClr val="D9D8F3"/>
          </a:solidFill>
          <a:ln w="7620">
            <a:solidFill>
              <a:srgbClr val="BFBED9"/>
            </a:solidFill>
            <a:prstDash val="solid"/>
          </a:ln>
        </p:spPr>
        <p:txBody>
          <a:bodyPr/>
          <a:lstStyle/>
          <a:p>
            <a:r>
              <a:rPr lang="en-US" b="1" dirty="0">
                <a:solidFill>
                  <a:srgbClr val="000000"/>
                </a:solidFill>
                <a:latin typeface="Nunito Sans Bold" pitchFamily="34" charset="0"/>
                <a:ea typeface="Nunito Sans Bold" pitchFamily="34" charset="-122"/>
                <a:cs typeface="Nunito Sans Bold" pitchFamily="34" charset="-120"/>
              </a:rPr>
              <a:t>Real-World Applications</a:t>
            </a:r>
            <a:endParaRPr lang="en-US" dirty="0"/>
          </a:p>
          <a:p>
            <a:r>
              <a:rPr lang="en-US" dirty="0">
                <a:solidFill>
                  <a:srgbClr val="000000"/>
                </a:solidFill>
                <a:latin typeface="Nunito Sans" pitchFamily="34" charset="0"/>
                <a:ea typeface="Nunito Sans" pitchFamily="34" charset="-122"/>
                <a:cs typeface="Nunito Sans" pitchFamily="34" charset="-120"/>
              </a:rPr>
              <a:t>These models support personalized treatment planning, improved patient counseling, and enhanced cancer care strategies across healthcare systems.</a:t>
            </a:r>
            <a:endParaRPr lang="en-US" dirty="0"/>
          </a:p>
          <a:p>
            <a:endParaRPr lang="en-IN" dirty="0"/>
          </a:p>
        </p:txBody>
      </p:sp>
      <p:sp>
        <p:nvSpPr>
          <p:cNvPr id="12" name="Shape 8">
            <a:extLst>
              <a:ext uri="{FF2B5EF4-FFF2-40B4-BE49-F238E27FC236}">
                <a16:creationId xmlns:a16="http://schemas.microsoft.com/office/drawing/2014/main" id="{2E4289B4-F0E0-DEE4-0120-3D373AC760F2}"/>
              </a:ext>
            </a:extLst>
          </p:cNvPr>
          <p:cNvSpPr/>
          <p:nvPr/>
        </p:nvSpPr>
        <p:spPr>
          <a:xfrm>
            <a:off x="126572" y="4435280"/>
            <a:ext cx="7556421" cy="1518047"/>
          </a:xfrm>
          <a:prstGeom prst="roundRect">
            <a:avLst>
              <a:gd name="adj" fmla="val 5648"/>
            </a:avLst>
          </a:prstGeom>
          <a:solidFill>
            <a:srgbClr val="D9D8F3"/>
          </a:solidFill>
          <a:ln w="7620">
            <a:solidFill>
              <a:srgbClr val="BFBED9"/>
            </a:solidFill>
            <a:prstDash val="solid"/>
          </a:ln>
        </p:spPr>
        <p:txBody>
          <a:bodyPr/>
          <a:lstStyle/>
          <a:p>
            <a:r>
              <a:rPr lang="en-US" b="1" dirty="0">
                <a:solidFill>
                  <a:srgbClr val="000000"/>
                </a:solidFill>
                <a:latin typeface="Nunito Sans Bold" pitchFamily="34" charset="0"/>
                <a:ea typeface="Nunito Sans Bold" pitchFamily="34" charset="-122"/>
                <a:cs typeface="Nunito Sans Bold" pitchFamily="34" charset="-120"/>
              </a:rPr>
              <a:t>Future Directions</a:t>
            </a:r>
            <a:endParaRPr lang="en-US" dirty="0"/>
          </a:p>
          <a:p>
            <a:r>
              <a:rPr lang="en-US" dirty="0">
                <a:solidFill>
                  <a:srgbClr val="000000"/>
                </a:solidFill>
                <a:latin typeface="Nunito Sans" pitchFamily="34" charset="0"/>
                <a:ea typeface="Nunito Sans" pitchFamily="34" charset="-122"/>
                <a:cs typeface="Nunito Sans" pitchFamily="34" charset="-120"/>
              </a:rPr>
              <a:t>Continued refinement with larger datasets and ensemble methods will further improve prediction accuracy and clinical utility.</a:t>
            </a:r>
            <a:endParaRPr lang="en-US" dirty="0"/>
          </a:p>
          <a:p>
            <a:endParaRPr lang="en-IN" dirty="0"/>
          </a:p>
        </p:txBody>
      </p:sp>
    </p:spTree>
    <p:extLst>
      <p:ext uri="{BB962C8B-B14F-4D97-AF65-F5344CB8AC3E}">
        <p14:creationId xmlns:p14="http://schemas.microsoft.com/office/powerpoint/2010/main" val="29608410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95DB8-ADFF-E089-121A-65D9E234BF6E}"/>
              </a:ext>
            </a:extLst>
          </p:cNvPr>
          <p:cNvSpPr>
            <a:spLocks noGrp="1"/>
          </p:cNvSpPr>
          <p:nvPr>
            <p:ph type="title"/>
          </p:nvPr>
        </p:nvSpPr>
        <p:spPr>
          <a:xfrm>
            <a:off x="85496" y="117283"/>
            <a:ext cx="10834234" cy="612775"/>
          </a:xfrm>
        </p:spPr>
        <p:txBody>
          <a:bodyPr/>
          <a:lstStyle/>
          <a:p>
            <a:r>
              <a:rPr lang="en-US" dirty="0"/>
              <a:t>RANDOM FOREST CLASSIFIER </a:t>
            </a:r>
            <a:endParaRPr lang="en-IN" dirty="0"/>
          </a:p>
        </p:txBody>
      </p:sp>
      <p:pic>
        <p:nvPicPr>
          <p:cNvPr id="11" name="Content Placeholder 10">
            <a:extLst>
              <a:ext uri="{FF2B5EF4-FFF2-40B4-BE49-F238E27FC236}">
                <a16:creationId xmlns:a16="http://schemas.microsoft.com/office/drawing/2014/main" id="{76ECAADA-147D-40D4-4EA4-39BF51B248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13558"/>
            <a:ext cx="4268172" cy="3480593"/>
          </a:xfrm>
        </p:spPr>
      </p:pic>
      <p:pic>
        <p:nvPicPr>
          <p:cNvPr id="13" name="Picture 12">
            <a:extLst>
              <a:ext uri="{FF2B5EF4-FFF2-40B4-BE49-F238E27FC236}">
                <a16:creationId xmlns:a16="http://schemas.microsoft.com/office/drawing/2014/main" id="{1BDA8E9C-7C8E-9FF0-A79D-1DBB55D792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21413" y="3288112"/>
            <a:ext cx="4634150" cy="2820860"/>
          </a:xfrm>
          <a:prstGeom prst="rect">
            <a:avLst/>
          </a:prstGeom>
        </p:spPr>
      </p:pic>
    </p:spTree>
    <p:extLst>
      <p:ext uri="{BB962C8B-B14F-4D97-AF65-F5344CB8AC3E}">
        <p14:creationId xmlns:p14="http://schemas.microsoft.com/office/powerpoint/2010/main" val="1879911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F26A3C-7A3E-B862-F62A-7571F4317245}"/>
              </a:ext>
            </a:extLst>
          </p:cNvPr>
          <p:cNvSpPr txBox="1"/>
          <p:nvPr/>
        </p:nvSpPr>
        <p:spPr>
          <a:xfrm>
            <a:off x="517998" y="247627"/>
            <a:ext cx="6094378" cy="622863"/>
          </a:xfrm>
          <a:prstGeom prst="rect">
            <a:avLst/>
          </a:prstGeom>
          <a:noFill/>
        </p:spPr>
        <p:txBody>
          <a:bodyPr wrap="square">
            <a:spAutoFit/>
          </a:bodyPr>
          <a:lstStyle/>
          <a:p>
            <a:pPr marL="0" indent="0" algn="l">
              <a:lnSpc>
                <a:spcPts val="4400"/>
              </a:lnSpc>
              <a:buNone/>
            </a:pPr>
            <a:r>
              <a:rPr lang="en-US" sz="2800" b="1" dirty="0">
                <a:solidFill>
                  <a:srgbClr val="161A3E"/>
                </a:solidFill>
                <a:latin typeface="Nunito Sans Bold" pitchFamily="34" charset="0"/>
                <a:ea typeface="Nunito Sans Bold" pitchFamily="34" charset="-122"/>
                <a:cs typeface="Nunito Sans Bold" pitchFamily="34" charset="-120"/>
              </a:rPr>
              <a:t>Model Performance Results</a:t>
            </a:r>
            <a:endParaRPr lang="en-US" sz="2800" dirty="0"/>
          </a:p>
        </p:txBody>
      </p:sp>
      <p:graphicFrame>
        <p:nvGraphicFramePr>
          <p:cNvPr id="14" name="Table 13">
            <a:extLst>
              <a:ext uri="{FF2B5EF4-FFF2-40B4-BE49-F238E27FC236}">
                <a16:creationId xmlns:a16="http://schemas.microsoft.com/office/drawing/2014/main" id="{CC50A5FD-AE44-512F-7820-C8FB6F4A308A}"/>
              </a:ext>
            </a:extLst>
          </p:cNvPr>
          <p:cNvGraphicFramePr>
            <a:graphicFrameLocks noGrp="1"/>
          </p:cNvGraphicFramePr>
          <p:nvPr>
            <p:extLst>
              <p:ext uri="{D42A27DB-BD31-4B8C-83A1-F6EECF244321}">
                <p14:modId xmlns:p14="http://schemas.microsoft.com/office/powerpoint/2010/main" val="3451470384"/>
              </p:ext>
            </p:extLst>
          </p:nvPr>
        </p:nvGraphicFramePr>
        <p:xfrm>
          <a:off x="1603983" y="1244959"/>
          <a:ext cx="5418666" cy="2709471"/>
        </p:xfrm>
        <a:graphic>
          <a:graphicData uri="http://schemas.openxmlformats.org/drawingml/2006/table">
            <a:tbl>
              <a:tblPr firstRow="1" bandRow="1">
                <a:tableStyleId>{5C22544A-7EE6-4342-B048-85BDC9FD1C3A}</a:tableStyleId>
              </a:tblPr>
              <a:tblGrid>
                <a:gridCol w="3143115">
                  <a:extLst>
                    <a:ext uri="{9D8B030D-6E8A-4147-A177-3AD203B41FA5}">
                      <a16:colId xmlns:a16="http://schemas.microsoft.com/office/drawing/2014/main" val="2839175733"/>
                    </a:ext>
                  </a:extLst>
                </a:gridCol>
                <a:gridCol w="2275551">
                  <a:extLst>
                    <a:ext uri="{9D8B030D-6E8A-4147-A177-3AD203B41FA5}">
                      <a16:colId xmlns:a16="http://schemas.microsoft.com/office/drawing/2014/main" val="2166205315"/>
                    </a:ext>
                  </a:extLst>
                </a:gridCol>
              </a:tblGrid>
              <a:tr h="447654">
                <a:tc>
                  <a:txBody>
                    <a:bodyPr/>
                    <a:lstStyle/>
                    <a:p>
                      <a:pPr algn="ctr"/>
                      <a:r>
                        <a:rPr lang="en-US" dirty="0"/>
                        <a:t>MODEL</a:t>
                      </a:r>
                      <a:endParaRPr lang="en-IN" dirty="0"/>
                    </a:p>
                  </a:txBody>
                  <a:tcPr/>
                </a:tc>
                <a:tc>
                  <a:txBody>
                    <a:bodyPr/>
                    <a:lstStyle/>
                    <a:p>
                      <a:pPr algn="ctr"/>
                      <a:r>
                        <a:rPr lang="en-US" dirty="0"/>
                        <a:t>ACCURACY</a:t>
                      </a:r>
                      <a:endParaRPr lang="en-IN" dirty="0"/>
                    </a:p>
                  </a:txBody>
                  <a:tcPr/>
                </a:tc>
                <a:extLst>
                  <a:ext uri="{0D108BD9-81ED-4DB2-BD59-A6C34878D82A}">
                    <a16:rowId xmlns:a16="http://schemas.microsoft.com/office/drawing/2014/main" val="876232158"/>
                  </a:ext>
                </a:extLst>
              </a:tr>
              <a:tr h="753939">
                <a:tc>
                  <a:txBody>
                    <a:bodyPr/>
                    <a:lstStyle/>
                    <a:p>
                      <a:pPr algn="ctr"/>
                      <a:r>
                        <a:rPr lang="en-US" dirty="0"/>
                        <a:t>LOGISTIC REGRESSION</a:t>
                      </a:r>
                      <a:endParaRPr lang="en-IN" dirty="0"/>
                    </a:p>
                  </a:txBody>
                  <a:tcPr/>
                </a:tc>
                <a:tc>
                  <a:txBody>
                    <a:bodyPr/>
                    <a:lstStyle/>
                    <a:p>
                      <a:pPr algn="ctr"/>
                      <a:r>
                        <a:rPr lang="en-US" dirty="0"/>
                        <a:t>0.48</a:t>
                      </a:r>
                      <a:endParaRPr lang="en-IN" dirty="0"/>
                    </a:p>
                  </a:txBody>
                  <a:tcPr/>
                </a:tc>
                <a:extLst>
                  <a:ext uri="{0D108BD9-81ED-4DB2-BD59-A6C34878D82A}">
                    <a16:rowId xmlns:a16="http://schemas.microsoft.com/office/drawing/2014/main" val="95728856"/>
                  </a:ext>
                </a:extLst>
              </a:tr>
              <a:tr h="753939">
                <a:tc>
                  <a:txBody>
                    <a:bodyPr/>
                    <a:lstStyle/>
                    <a:p>
                      <a:pPr algn="ctr"/>
                      <a:r>
                        <a:rPr lang="en-US" dirty="0"/>
                        <a:t>DECISION TREE</a:t>
                      </a:r>
                      <a:endParaRPr lang="en-IN" dirty="0"/>
                    </a:p>
                  </a:txBody>
                  <a:tcPr/>
                </a:tc>
                <a:tc>
                  <a:txBody>
                    <a:bodyPr/>
                    <a:lstStyle/>
                    <a:p>
                      <a:pPr algn="ctr"/>
                      <a:r>
                        <a:rPr lang="en-US" dirty="0"/>
                        <a:t>0.69</a:t>
                      </a:r>
                      <a:endParaRPr lang="en-IN" dirty="0"/>
                    </a:p>
                  </a:txBody>
                  <a:tcPr/>
                </a:tc>
                <a:extLst>
                  <a:ext uri="{0D108BD9-81ED-4DB2-BD59-A6C34878D82A}">
                    <a16:rowId xmlns:a16="http://schemas.microsoft.com/office/drawing/2014/main" val="24168332"/>
                  </a:ext>
                </a:extLst>
              </a:tr>
              <a:tr h="753939">
                <a:tc>
                  <a:txBody>
                    <a:bodyPr/>
                    <a:lstStyle/>
                    <a:p>
                      <a:pPr algn="ctr"/>
                      <a:r>
                        <a:rPr lang="en-US" dirty="0"/>
                        <a:t>RANDOM FOREST CLASSIFIER</a:t>
                      </a:r>
                      <a:endParaRPr lang="en-IN" dirty="0"/>
                    </a:p>
                  </a:txBody>
                  <a:tcPr/>
                </a:tc>
                <a:tc>
                  <a:txBody>
                    <a:bodyPr/>
                    <a:lstStyle/>
                    <a:p>
                      <a:pPr algn="ctr"/>
                      <a:r>
                        <a:rPr lang="en-US" dirty="0"/>
                        <a:t>0.43</a:t>
                      </a:r>
                      <a:endParaRPr lang="en-IN" dirty="0"/>
                    </a:p>
                  </a:txBody>
                  <a:tcPr/>
                </a:tc>
                <a:extLst>
                  <a:ext uri="{0D108BD9-81ED-4DB2-BD59-A6C34878D82A}">
                    <a16:rowId xmlns:a16="http://schemas.microsoft.com/office/drawing/2014/main" val="818374499"/>
                  </a:ext>
                </a:extLst>
              </a:tr>
            </a:tbl>
          </a:graphicData>
        </a:graphic>
      </p:graphicFrame>
    </p:spTree>
    <p:extLst>
      <p:ext uri="{BB962C8B-B14F-4D97-AF65-F5344CB8AC3E}">
        <p14:creationId xmlns:p14="http://schemas.microsoft.com/office/powerpoint/2010/main" val="42436512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533E3-EF5B-80D1-E806-F72E8F41BD41}"/>
              </a:ext>
            </a:extLst>
          </p:cNvPr>
          <p:cNvSpPr>
            <a:spLocks noGrp="1"/>
          </p:cNvSpPr>
          <p:nvPr>
            <p:ph type="title"/>
          </p:nvPr>
        </p:nvSpPr>
        <p:spPr/>
        <p:txBody>
          <a:bodyPr/>
          <a:lstStyle/>
          <a:p>
            <a:r>
              <a:rPr lang="en-US" dirty="0"/>
              <a:t>Significance and its Benefits to Healthcare</a:t>
            </a:r>
            <a:endParaRPr lang="en-IN" dirty="0"/>
          </a:p>
        </p:txBody>
      </p:sp>
      <p:sp>
        <p:nvSpPr>
          <p:cNvPr id="3" name="Content Placeholder 2">
            <a:extLst>
              <a:ext uri="{FF2B5EF4-FFF2-40B4-BE49-F238E27FC236}">
                <a16:creationId xmlns:a16="http://schemas.microsoft.com/office/drawing/2014/main" id="{6D1377F0-EDE0-5480-7192-1295CEDC8AE1}"/>
              </a:ext>
            </a:extLst>
          </p:cNvPr>
          <p:cNvSpPr>
            <a:spLocks noGrp="1"/>
          </p:cNvSpPr>
          <p:nvPr>
            <p:ph idx="1"/>
          </p:nvPr>
        </p:nvSpPr>
        <p:spPr/>
        <p:txBody>
          <a:bodyPr>
            <a:normAutofit/>
          </a:bodyPr>
          <a:lstStyle/>
          <a:p>
            <a:pPr marL="0" indent="0">
              <a:buNone/>
            </a:pPr>
            <a:r>
              <a:rPr lang="en-US" dirty="0"/>
              <a:t>• </a:t>
            </a:r>
            <a:r>
              <a:rPr lang="en-US" sz="2400" dirty="0">
                <a:solidFill>
                  <a:schemeClr val="tx1"/>
                </a:solidFill>
              </a:rPr>
              <a:t>Early Diagnosis: Combining multiple risk factors in modeling for breast cancer prediction could help the early diagnosis of the disease with necessary care plans. </a:t>
            </a:r>
          </a:p>
          <a:p>
            <a:pPr marL="0" indent="0">
              <a:buNone/>
            </a:pPr>
            <a:r>
              <a:rPr lang="en-US" sz="2400" dirty="0">
                <a:solidFill>
                  <a:schemeClr val="tx1"/>
                </a:solidFill>
              </a:rPr>
              <a:t>• Collection, storage, and management: of different data and intelligent systems based on multiple factors for predicting breast cancer are effective in disease management. </a:t>
            </a:r>
          </a:p>
          <a:p>
            <a:pPr marL="0" indent="0">
              <a:buNone/>
            </a:pPr>
            <a:r>
              <a:rPr lang="en-US" sz="2400" dirty="0">
                <a:solidFill>
                  <a:schemeClr val="tx1"/>
                </a:solidFill>
              </a:rPr>
              <a:t>• Visualization of biomedical data: You can use machine learning to create three dimensional visualizations of biomedical data such as RNA sequences, protein structure, and genomic profiles.</a:t>
            </a:r>
          </a:p>
          <a:p>
            <a:pPr marL="0" indent="0">
              <a:buNone/>
            </a:pPr>
            <a:r>
              <a:rPr lang="en-US" sz="2400" dirty="0">
                <a:solidFill>
                  <a:schemeClr val="tx1"/>
                </a:solidFill>
              </a:rPr>
              <a:t> • Improved diagnosis and disease identification: Identify previously unrecognisable symptom patterns and compare them with larger data sets to diagnose diseases earlier in their development</a:t>
            </a:r>
            <a:r>
              <a:rPr lang="en-US" dirty="0"/>
              <a:t>.</a:t>
            </a:r>
            <a:endParaRPr lang="en-IN" dirty="0"/>
          </a:p>
        </p:txBody>
      </p:sp>
    </p:spTree>
    <p:extLst>
      <p:ext uri="{BB962C8B-B14F-4D97-AF65-F5344CB8AC3E}">
        <p14:creationId xmlns:p14="http://schemas.microsoft.com/office/powerpoint/2010/main" val="3582365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20737-8886-B727-97D7-F40979DF8ACC}"/>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F46848BA-6010-561D-56EB-0A920D626080}"/>
              </a:ext>
            </a:extLst>
          </p:cNvPr>
          <p:cNvSpPr>
            <a:spLocks noGrp="1"/>
          </p:cNvSpPr>
          <p:nvPr>
            <p:ph idx="1"/>
          </p:nvPr>
        </p:nvSpPr>
        <p:spPr/>
        <p:txBody>
          <a:bodyPr>
            <a:normAutofit/>
          </a:bodyPr>
          <a:lstStyle/>
          <a:p>
            <a:r>
              <a:rPr lang="en-US" dirty="0"/>
              <a:t>With the help of several insights, patterns and trends in our data, we’ve used Machine Learning to address the intricate challenge of predicting Breast Cancer. </a:t>
            </a:r>
          </a:p>
          <a:p>
            <a:r>
              <a:rPr lang="en-US" dirty="0"/>
              <a:t>Collection, storage, and management of different data and intelligent systems based on multiple factors for predicting breast cancer are effective in disease management. </a:t>
            </a:r>
          </a:p>
          <a:p>
            <a:r>
              <a:rPr lang="en-US" dirty="0"/>
              <a:t>The proposed machine-learning approaches could predict breast cancer as the early detection of this disease could help slow down the progress of the disease and reduce the mortality rate through appropriate therapeutic interventions at the right time.</a:t>
            </a:r>
            <a:endParaRPr lang="en-IN" dirty="0"/>
          </a:p>
        </p:txBody>
      </p:sp>
    </p:spTree>
    <p:extLst>
      <p:ext uri="{BB962C8B-B14F-4D97-AF65-F5344CB8AC3E}">
        <p14:creationId xmlns:p14="http://schemas.microsoft.com/office/powerpoint/2010/main" val="1528103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F80C857-4384-387E-D3B0-A675AA2C932C}"/>
              </a:ext>
            </a:extLst>
          </p:cNvPr>
          <p:cNvSpPr>
            <a:spLocks noGrp="1"/>
          </p:cNvSpPr>
          <p:nvPr>
            <p:ph type="title"/>
          </p:nvPr>
        </p:nvSpPr>
        <p:spPr/>
        <p:txBody>
          <a:bodyPr>
            <a:normAutofit/>
          </a:bodyPr>
          <a:lstStyle/>
          <a:p>
            <a:br>
              <a:rPr lang="en-IN" dirty="0"/>
            </a:br>
            <a:r>
              <a:rPr lang="en-IN" dirty="0"/>
              <a:t>Questions ?</a:t>
            </a:r>
          </a:p>
        </p:txBody>
      </p:sp>
    </p:spTree>
    <p:extLst>
      <p:ext uri="{BB962C8B-B14F-4D97-AF65-F5344CB8AC3E}">
        <p14:creationId xmlns:p14="http://schemas.microsoft.com/office/powerpoint/2010/main" val="11738620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1DBBFEC-17D0-1D96-6CDC-0E5B94EF077B}"/>
              </a:ext>
            </a:extLst>
          </p:cNvPr>
          <p:cNvSpPr/>
          <p:nvPr/>
        </p:nvSpPr>
        <p:spPr>
          <a:xfrm>
            <a:off x="0" y="2091872"/>
            <a:ext cx="12192000" cy="17653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600" b="1" dirty="0">
                <a:latin typeface="Calibri" panose="020F0502020204030204" pitchFamily="34" charset="0"/>
              </a:rPr>
              <a:t>Thank You!</a:t>
            </a:r>
            <a:endParaRPr lang="en-IN" sz="6600" b="1" dirty="0">
              <a:latin typeface="Calibri" panose="020F0502020204030204" pitchFamily="34" charset="0"/>
            </a:endParaRPr>
          </a:p>
        </p:txBody>
      </p:sp>
    </p:spTree>
    <p:extLst>
      <p:ext uri="{BB962C8B-B14F-4D97-AF65-F5344CB8AC3E}">
        <p14:creationId xmlns:p14="http://schemas.microsoft.com/office/powerpoint/2010/main" val="2438371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8B360-A630-EE21-210D-844E85048949}"/>
              </a:ext>
            </a:extLst>
          </p:cNvPr>
          <p:cNvSpPr>
            <a:spLocks noGrp="1"/>
          </p:cNvSpPr>
          <p:nvPr>
            <p:ph type="title"/>
          </p:nvPr>
        </p:nvSpPr>
        <p:spPr/>
        <p:txBody>
          <a:bodyPr/>
          <a:lstStyle/>
          <a:p>
            <a:r>
              <a:rPr lang="en-US" dirty="0"/>
              <a:t>Agenda</a:t>
            </a:r>
            <a:endParaRPr lang="en-IN" dirty="0"/>
          </a:p>
        </p:txBody>
      </p:sp>
      <p:sp>
        <p:nvSpPr>
          <p:cNvPr id="3" name="Content Placeholder 2">
            <a:extLst>
              <a:ext uri="{FF2B5EF4-FFF2-40B4-BE49-F238E27FC236}">
                <a16:creationId xmlns:a16="http://schemas.microsoft.com/office/drawing/2014/main" id="{67B003C9-103A-47E6-D7EB-87D0A8CB5431}"/>
              </a:ext>
            </a:extLst>
          </p:cNvPr>
          <p:cNvSpPr>
            <a:spLocks noGrp="1"/>
          </p:cNvSpPr>
          <p:nvPr>
            <p:ph idx="1"/>
          </p:nvPr>
        </p:nvSpPr>
        <p:spPr/>
        <p:txBody>
          <a:bodyPr>
            <a:normAutofit lnSpcReduction="10000"/>
          </a:bodyPr>
          <a:lstStyle/>
          <a:p>
            <a:pPr marL="495300" indent="-457200">
              <a:lnSpc>
                <a:spcPct val="100000"/>
              </a:lnSpc>
              <a:spcBef>
                <a:spcPts val="1090"/>
              </a:spcBef>
              <a:buSzPct val="96428"/>
              <a:buFont typeface="Wingdings" panose="05000000000000000000" pitchFamily="2" charset="2"/>
              <a:buChar char="v"/>
              <a:tabLst>
                <a:tab pos="330835" algn="l"/>
              </a:tabLst>
            </a:pPr>
            <a:r>
              <a:rPr lang="en-US" spc="-10" dirty="0">
                <a:solidFill>
                  <a:srgbClr val="171616"/>
                </a:solidFill>
                <a:latin typeface="Calibri"/>
                <a:cs typeface="Calibri"/>
              </a:rPr>
              <a:t>Aims And Objective</a:t>
            </a:r>
          </a:p>
          <a:p>
            <a:pPr marL="495300" indent="-457200">
              <a:lnSpc>
                <a:spcPct val="100000"/>
              </a:lnSpc>
              <a:spcBef>
                <a:spcPts val="1090"/>
              </a:spcBef>
              <a:buSzPct val="96428"/>
              <a:buFont typeface="Wingdings" panose="05000000000000000000" pitchFamily="2" charset="2"/>
              <a:buChar char="v"/>
              <a:tabLst>
                <a:tab pos="330835" algn="l"/>
              </a:tabLst>
            </a:pPr>
            <a:r>
              <a:rPr lang="en-US" spc="-10" dirty="0">
                <a:solidFill>
                  <a:srgbClr val="171616"/>
                </a:solidFill>
                <a:latin typeface="Calibri"/>
                <a:cs typeface="Calibri"/>
              </a:rPr>
              <a:t>Introduction</a:t>
            </a:r>
          </a:p>
          <a:p>
            <a:pPr marL="495300" indent="-457200">
              <a:lnSpc>
                <a:spcPct val="100000"/>
              </a:lnSpc>
              <a:spcBef>
                <a:spcPts val="1090"/>
              </a:spcBef>
              <a:buSzPct val="96428"/>
              <a:buFont typeface="Wingdings" panose="05000000000000000000" pitchFamily="2" charset="2"/>
              <a:buChar char="v"/>
              <a:tabLst>
                <a:tab pos="330835" algn="l"/>
              </a:tabLst>
            </a:pPr>
            <a:r>
              <a:rPr lang="en-US" dirty="0">
                <a:latin typeface="Calibri"/>
                <a:cs typeface="Calibri"/>
              </a:rPr>
              <a:t>Work Flow</a:t>
            </a:r>
            <a:endParaRPr lang="en-US" spc="-25" dirty="0">
              <a:solidFill>
                <a:srgbClr val="171616"/>
              </a:solidFill>
              <a:latin typeface="Calibri"/>
              <a:cs typeface="Calibri"/>
            </a:endParaRPr>
          </a:p>
          <a:p>
            <a:pPr marL="495300" indent="-457200">
              <a:lnSpc>
                <a:spcPct val="100000"/>
              </a:lnSpc>
              <a:spcBef>
                <a:spcPts val="990"/>
              </a:spcBef>
              <a:buSzPct val="96428"/>
              <a:buFont typeface="Wingdings" panose="05000000000000000000" pitchFamily="2" charset="2"/>
              <a:buChar char="v"/>
              <a:tabLst>
                <a:tab pos="330835" algn="l"/>
              </a:tabLst>
            </a:pPr>
            <a:r>
              <a:rPr lang="en-US" dirty="0">
                <a:solidFill>
                  <a:srgbClr val="000000"/>
                </a:solidFill>
                <a:latin typeface="Calibri (MS)"/>
                <a:ea typeface="Calibri (MS)"/>
                <a:cs typeface="Calibri (MS)"/>
                <a:sym typeface="Calibri (MS)"/>
              </a:rPr>
              <a:t>Data Preprocessing And EDA</a:t>
            </a:r>
            <a:endParaRPr lang="en-US" spc="-25" dirty="0">
              <a:solidFill>
                <a:srgbClr val="171616"/>
              </a:solidFill>
              <a:latin typeface="Calibri"/>
              <a:cs typeface="Calibri"/>
            </a:endParaRPr>
          </a:p>
          <a:p>
            <a:pPr marL="495300" indent="-457200">
              <a:lnSpc>
                <a:spcPct val="100000"/>
              </a:lnSpc>
              <a:spcBef>
                <a:spcPts val="990"/>
              </a:spcBef>
              <a:buSzPct val="96428"/>
              <a:buFont typeface="Wingdings" panose="05000000000000000000" pitchFamily="2" charset="2"/>
              <a:buChar char="v"/>
              <a:tabLst>
                <a:tab pos="330835" algn="l"/>
              </a:tabLst>
            </a:pPr>
            <a:r>
              <a:rPr lang="en-US" dirty="0">
                <a:solidFill>
                  <a:srgbClr val="000000"/>
                </a:solidFill>
                <a:latin typeface="Calibri (MS)"/>
                <a:ea typeface="Calibri (MS)"/>
                <a:cs typeface="Calibri (MS)"/>
                <a:sym typeface="Calibri (MS)"/>
              </a:rPr>
              <a:t>Model Selection, Results</a:t>
            </a:r>
            <a:endParaRPr lang="en-US" dirty="0">
              <a:latin typeface="Calibri"/>
              <a:cs typeface="Calibri"/>
            </a:endParaRPr>
          </a:p>
          <a:p>
            <a:pPr marL="495300" indent="-457200">
              <a:lnSpc>
                <a:spcPct val="100000"/>
              </a:lnSpc>
              <a:spcBef>
                <a:spcPts val="990"/>
              </a:spcBef>
              <a:buSzPct val="96428"/>
              <a:buFont typeface="Wingdings" panose="05000000000000000000" pitchFamily="2" charset="2"/>
              <a:buChar char="v"/>
              <a:tabLst>
                <a:tab pos="330835" algn="l"/>
              </a:tabLst>
            </a:pPr>
            <a:r>
              <a:rPr lang="en-US" spc="-10" dirty="0">
                <a:solidFill>
                  <a:srgbClr val="171616"/>
                </a:solidFill>
                <a:latin typeface="Calibri"/>
                <a:cs typeface="Calibri"/>
              </a:rPr>
              <a:t>Applications</a:t>
            </a:r>
            <a:r>
              <a:rPr lang="en-US" spc="-90" dirty="0">
                <a:solidFill>
                  <a:srgbClr val="171616"/>
                </a:solidFill>
                <a:latin typeface="Calibri"/>
                <a:cs typeface="Calibri"/>
              </a:rPr>
              <a:t> </a:t>
            </a:r>
            <a:r>
              <a:rPr lang="en-US" dirty="0">
                <a:solidFill>
                  <a:srgbClr val="171616"/>
                </a:solidFill>
                <a:latin typeface="Calibri"/>
                <a:cs typeface="Calibri"/>
              </a:rPr>
              <a:t>and</a:t>
            </a:r>
            <a:r>
              <a:rPr lang="en-US" spc="-90" dirty="0">
                <a:solidFill>
                  <a:srgbClr val="171616"/>
                </a:solidFill>
                <a:latin typeface="Calibri"/>
                <a:cs typeface="Calibri"/>
              </a:rPr>
              <a:t> </a:t>
            </a:r>
            <a:r>
              <a:rPr lang="en-US" spc="-10" dirty="0">
                <a:solidFill>
                  <a:srgbClr val="171616"/>
                </a:solidFill>
                <a:latin typeface="Calibri"/>
                <a:cs typeface="Calibri"/>
              </a:rPr>
              <a:t>Benefits</a:t>
            </a:r>
            <a:endParaRPr lang="en-US" dirty="0">
              <a:latin typeface="Calibri"/>
              <a:cs typeface="Calibri"/>
            </a:endParaRPr>
          </a:p>
          <a:p>
            <a:pPr marL="495300" indent="-457200">
              <a:lnSpc>
                <a:spcPct val="100000"/>
              </a:lnSpc>
              <a:buSzPct val="96428"/>
              <a:buFont typeface="Wingdings" panose="05000000000000000000" pitchFamily="2" charset="2"/>
              <a:buChar char="v"/>
              <a:tabLst>
                <a:tab pos="330835" algn="l"/>
              </a:tabLst>
            </a:pPr>
            <a:r>
              <a:rPr lang="en-US" spc="-10" dirty="0">
                <a:solidFill>
                  <a:srgbClr val="171616"/>
                </a:solidFill>
                <a:latin typeface="Calibri"/>
                <a:cs typeface="Calibri"/>
              </a:rPr>
              <a:t>Conclusion</a:t>
            </a:r>
            <a:endParaRPr lang="en-US" dirty="0">
              <a:latin typeface="Calibri"/>
              <a:cs typeface="Calibri"/>
            </a:endParaRPr>
          </a:p>
          <a:p>
            <a:pPr marL="495300" indent="-457200">
              <a:lnSpc>
                <a:spcPct val="100000"/>
              </a:lnSpc>
              <a:spcBef>
                <a:spcPts val="990"/>
              </a:spcBef>
              <a:buSzPct val="96428"/>
              <a:buFont typeface="Wingdings" panose="05000000000000000000" pitchFamily="2" charset="2"/>
              <a:buChar char="v"/>
              <a:tabLst>
                <a:tab pos="330835" algn="l"/>
              </a:tabLst>
            </a:pPr>
            <a:r>
              <a:rPr lang="en-US" spc="-25" dirty="0">
                <a:solidFill>
                  <a:srgbClr val="171616"/>
                </a:solidFill>
                <a:latin typeface="Calibri"/>
                <a:cs typeface="Calibri"/>
              </a:rPr>
              <a:t>Q&amp;A</a:t>
            </a:r>
            <a:endParaRPr lang="en-US" dirty="0">
              <a:latin typeface="Calibri"/>
              <a:cs typeface="Calibri"/>
            </a:endParaRPr>
          </a:p>
          <a:p>
            <a:endParaRPr lang="en-IN" dirty="0"/>
          </a:p>
        </p:txBody>
      </p:sp>
    </p:spTree>
    <p:extLst>
      <p:ext uri="{BB962C8B-B14F-4D97-AF65-F5344CB8AC3E}">
        <p14:creationId xmlns:p14="http://schemas.microsoft.com/office/powerpoint/2010/main" val="1953804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53F5-3FF5-F820-B593-B4F4AF27A2B6}"/>
              </a:ext>
            </a:extLst>
          </p:cNvPr>
          <p:cNvSpPr>
            <a:spLocks noGrp="1"/>
          </p:cNvSpPr>
          <p:nvPr>
            <p:ph type="title"/>
          </p:nvPr>
        </p:nvSpPr>
        <p:spPr/>
        <p:txBody>
          <a:bodyPr/>
          <a:lstStyle/>
          <a:p>
            <a:r>
              <a:rPr lang="en-US" dirty="0"/>
              <a:t>AIMS AND OBJECTIVE :</a:t>
            </a:r>
            <a:endParaRPr lang="en-IN" dirty="0"/>
          </a:p>
        </p:txBody>
      </p:sp>
      <p:sp>
        <p:nvSpPr>
          <p:cNvPr id="3" name="Content Placeholder 2">
            <a:extLst>
              <a:ext uri="{FF2B5EF4-FFF2-40B4-BE49-F238E27FC236}">
                <a16:creationId xmlns:a16="http://schemas.microsoft.com/office/drawing/2014/main" id="{5498D2CD-3F24-F46B-D0FD-F213BDB36EC1}"/>
              </a:ext>
            </a:extLst>
          </p:cNvPr>
          <p:cNvSpPr>
            <a:spLocks noGrp="1"/>
          </p:cNvSpPr>
          <p:nvPr>
            <p:ph idx="1"/>
          </p:nvPr>
        </p:nvSpPr>
        <p:spPr>
          <a:xfrm>
            <a:off x="678884" y="1381329"/>
            <a:ext cx="6655771" cy="4503906"/>
          </a:xfrm>
          <a:prstGeom prst="rect">
            <a:avLst/>
          </a:prstGeom>
        </p:spPr>
        <p:txBody>
          <a:bodyPr>
            <a:normAutofit fontScale="92500" lnSpcReduction="10000"/>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This project aims to deepen the understanding of breast cancer survival trends and enhance prediction models for patient outcomes. By leveraging advanced statistical techniques and machine learning, the project seeks to analyze survival rates and accurately predict the 10-year mortality risk for breast cancer patients. </a:t>
            </a:r>
          </a:p>
          <a:p>
            <a:pPr lvl="0"/>
            <a:endParaRPr lang="en-US" dirty="0"/>
          </a:p>
          <a:p>
            <a:pPr lvl="0"/>
            <a:endParaRPr lang="en-US" dirty="0"/>
          </a:p>
          <a:p>
            <a:pPr lvl="0"/>
            <a:r>
              <a:rPr lang="en-US" dirty="0"/>
              <a:t>The ultimate objective is to improve treatment planning, patient counseling, and overall cancer care strategies.</a:t>
            </a:r>
          </a:p>
        </p:txBody>
      </p:sp>
      <p:pic>
        <p:nvPicPr>
          <p:cNvPr id="4" name="Image 0" descr="preencoded.png">
            <a:extLst>
              <a:ext uri="{FF2B5EF4-FFF2-40B4-BE49-F238E27FC236}">
                <a16:creationId xmlns:a16="http://schemas.microsoft.com/office/drawing/2014/main" id="{4517C236-9E8B-F71C-709E-0C32646728DF}"/>
              </a:ext>
            </a:extLst>
          </p:cNvPr>
          <p:cNvPicPr>
            <a:picLocks noChangeAspect="1"/>
          </p:cNvPicPr>
          <p:nvPr/>
        </p:nvPicPr>
        <p:blipFill>
          <a:blip r:embed="rId2"/>
          <a:stretch>
            <a:fillRect/>
          </a:stretch>
        </p:blipFill>
        <p:spPr>
          <a:xfrm>
            <a:off x="8077200" y="0"/>
            <a:ext cx="4114800" cy="6172200"/>
          </a:xfrm>
          <a:prstGeom prst="rect">
            <a:avLst/>
          </a:prstGeom>
        </p:spPr>
      </p:pic>
    </p:spTree>
    <p:extLst>
      <p:ext uri="{BB962C8B-B14F-4D97-AF65-F5344CB8AC3E}">
        <p14:creationId xmlns:p14="http://schemas.microsoft.com/office/powerpoint/2010/main" val="2272459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1B8202A-5A3C-6114-C315-CC21DE5B002D}"/>
              </a:ext>
            </a:extLst>
          </p:cNvPr>
          <p:cNvSpPr txBox="1"/>
          <p:nvPr/>
        </p:nvSpPr>
        <p:spPr>
          <a:xfrm>
            <a:off x="469358" y="174142"/>
            <a:ext cx="6904208" cy="6155531"/>
          </a:xfrm>
          <a:prstGeom prst="rect">
            <a:avLst/>
          </a:prstGeom>
          <a:noFill/>
        </p:spPr>
        <p:txBody>
          <a:bodyPr wrap="square">
            <a:spAutoFit/>
          </a:bodyPr>
          <a:lstStyle/>
          <a:p>
            <a:r>
              <a:rPr lang="en-US" sz="5400" b="1" dirty="0"/>
              <a:t>Introduction</a:t>
            </a:r>
          </a:p>
          <a:p>
            <a:r>
              <a:rPr lang="en-US" dirty="0"/>
              <a:t> • </a:t>
            </a:r>
            <a:r>
              <a:rPr lang="en-US" sz="2000" dirty="0"/>
              <a:t>Machine Learning technologies has a wide range of potential uses in healthcare from improving patient data, medical research, diagnosis and treatment, to reducing costs and making patient safety more efficient. </a:t>
            </a:r>
          </a:p>
          <a:p>
            <a:endParaRPr lang="en-US" sz="2000" dirty="0"/>
          </a:p>
          <a:p>
            <a:r>
              <a:rPr lang="en-US" sz="2000" dirty="0"/>
              <a:t>• Breast Cancer is considered one of the most common cancers in women caused by various clinical, lifestyle, social and economic factors. </a:t>
            </a:r>
          </a:p>
          <a:p>
            <a:endParaRPr lang="en-US" sz="2000" dirty="0"/>
          </a:p>
          <a:p>
            <a:r>
              <a:rPr lang="en-US" sz="2000" dirty="0"/>
              <a:t>• Machine learning, with its predictive capabilities, offers a transformative approach to understanding and predicting breast cancer in patients.</a:t>
            </a:r>
          </a:p>
          <a:p>
            <a:r>
              <a:rPr lang="en-US" sz="2000" dirty="0"/>
              <a:t> </a:t>
            </a:r>
          </a:p>
          <a:p>
            <a:r>
              <a:rPr lang="en-US" sz="2000" dirty="0"/>
              <a:t>Through data-driven insights and predictive modeling, this presentation aims to showcase my Machine Learning Capstone Project focused on predicting breast cancer in the Healthcare Sector. </a:t>
            </a:r>
            <a:endParaRPr lang="en-IN" sz="2000" dirty="0"/>
          </a:p>
        </p:txBody>
      </p:sp>
      <p:pic>
        <p:nvPicPr>
          <p:cNvPr id="4" name="Image 0" descr="preencoded.png">
            <a:extLst>
              <a:ext uri="{FF2B5EF4-FFF2-40B4-BE49-F238E27FC236}">
                <a16:creationId xmlns:a16="http://schemas.microsoft.com/office/drawing/2014/main" id="{E278A544-1377-8FF1-2958-A773D5BE8A56}"/>
              </a:ext>
            </a:extLst>
          </p:cNvPr>
          <p:cNvPicPr>
            <a:picLocks noChangeAspect="1"/>
          </p:cNvPicPr>
          <p:nvPr/>
        </p:nvPicPr>
        <p:blipFill>
          <a:blip r:embed="rId2"/>
          <a:stretch>
            <a:fillRect/>
          </a:stretch>
        </p:blipFill>
        <p:spPr>
          <a:xfrm>
            <a:off x="8096655" y="0"/>
            <a:ext cx="3897549" cy="5846324"/>
          </a:xfrm>
          <a:prstGeom prst="rect">
            <a:avLst/>
          </a:prstGeom>
        </p:spPr>
      </p:pic>
    </p:spTree>
    <p:extLst>
      <p:ext uri="{BB962C8B-B14F-4D97-AF65-F5344CB8AC3E}">
        <p14:creationId xmlns:p14="http://schemas.microsoft.com/office/powerpoint/2010/main" val="39520467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08C1405-3E03-DE5B-F4EE-D9C7419BBE21}"/>
              </a:ext>
            </a:extLst>
          </p:cNvPr>
          <p:cNvSpPr/>
          <p:nvPr/>
        </p:nvSpPr>
        <p:spPr>
          <a:xfrm>
            <a:off x="0" y="0"/>
            <a:ext cx="2957208" cy="90467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DATA COLLECTION</a:t>
            </a:r>
            <a:endParaRPr lang="en-IN" dirty="0"/>
          </a:p>
        </p:txBody>
      </p:sp>
      <p:sp>
        <p:nvSpPr>
          <p:cNvPr id="5" name="Rectangle 4">
            <a:extLst>
              <a:ext uri="{FF2B5EF4-FFF2-40B4-BE49-F238E27FC236}">
                <a16:creationId xmlns:a16="http://schemas.microsoft.com/office/drawing/2014/main" id="{EC9E976F-8063-DD87-DB3E-F176105D387D}"/>
              </a:ext>
            </a:extLst>
          </p:cNvPr>
          <p:cNvSpPr/>
          <p:nvPr/>
        </p:nvSpPr>
        <p:spPr>
          <a:xfrm>
            <a:off x="1634246" y="982493"/>
            <a:ext cx="2645924" cy="84631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Explore and Data Analyze</a:t>
            </a:r>
            <a:endParaRPr lang="en-IN" dirty="0"/>
          </a:p>
        </p:txBody>
      </p:sp>
      <p:cxnSp>
        <p:nvCxnSpPr>
          <p:cNvPr id="7" name="Connector: Elbow 6">
            <a:extLst>
              <a:ext uri="{FF2B5EF4-FFF2-40B4-BE49-F238E27FC236}">
                <a16:creationId xmlns:a16="http://schemas.microsoft.com/office/drawing/2014/main" id="{71C99611-8E4C-4FF7-CEC7-80474D5C7721}"/>
              </a:ext>
            </a:extLst>
          </p:cNvPr>
          <p:cNvCxnSpPr>
            <a:cxnSpLocks/>
          </p:cNvCxnSpPr>
          <p:nvPr/>
        </p:nvCxnSpPr>
        <p:spPr>
          <a:xfrm rot="16200000" flipH="1">
            <a:off x="2825877" y="364778"/>
            <a:ext cx="749046" cy="486384"/>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4111AA6A-F15D-1A08-3A5F-1429C983F6ED}"/>
              </a:ext>
            </a:extLst>
          </p:cNvPr>
          <p:cNvCxnSpPr>
            <a:cxnSpLocks/>
          </p:cNvCxnSpPr>
          <p:nvPr/>
        </p:nvCxnSpPr>
        <p:spPr>
          <a:xfrm rot="16200000" flipH="1">
            <a:off x="4095348" y="1580753"/>
            <a:ext cx="544743" cy="194552"/>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2165778-2A50-95D1-7A04-6A55389A084B}"/>
              </a:ext>
            </a:extLst>
          </p:cNvPr>
          <p:cNvSpPr/>
          <p:nvPr/>
        </p:nvSpPr>
        <p:spPr>
          <a:xfrm>
            <a:off x="3142034" y="1950406"/>
            <a:ext cx="2645924" cy="84631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DATA PREPROCESSING</a:t>
            </a:r>
            <a:endParaRPr lang="en-IN" dirty="0"/>
          </a:p>
        </p:txBody>
      </p:sp>
      <p:cxnSp>
        <p:nvCxnSpPr>
          <p:cNvPr id="19" name="Connector: Elbow 18">
            <a:extLst>
              <a:ext uri="{FF2B5EF4-FFF2-40B4-BE49-F238E27FC236}">
                <a16:creationId xmlns:a16="http://schemas.microsoft.com/office/drawing/2014/main" id="{B98B77FF-3E2F-9AE0-F292-DB8E457902C8}"/>
              </a:ext>
            </a:extLst>
          </p:cNvPr>
          <p:cNvCxnSpPr>
            <a:stCxn id="14" idx="3"/>
          </p:cNvCxnSpPr>
          <p:nvPr/>
        </p:nvCxnSpPr>
        <p:spPr>
          <a:xfrm>
            <a:off x="5787958" y="2373565"/>
            <a:ext cx="116731" cy="588518"/>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44CD3410-5CCB-F499-BC2A-3ED887FAD113}"/>
              </a:ext>
            </a:extLst>
          </p:cNvPr>
          <p:cNvSpPr/>
          <p:nvPr/>
        </p:nvSpPr>
        <p:spPr>
          <a:xfrm>
            <a:off x="4139119" y="2957230"/>
            <a:ext cx="2363821" cy="73930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SPILT TRAIN AND TEST DATA</a:t>
            </a:r>
            <a:endParaRPr lang="en-IN" dirty="0"/>
          </a:p>
        </p:txBody>
      </p:sp>
      <p:cxnSp>
        <p:nvCxnSpPr>
          <p:cNvPr id="22" name="Connector: Elbow 21">
            <a:extLst>
              <a:ext uri="{FF2B5EF4-FFF2-40B4-BE49-F238E27FC236}">
                <a16:creationId xmlns:a16="http://schemas.microsoft.com/office/drawing/2014/main" id="{1E5C4D18-D25B-08F1-D2E6-A19230C145EE}"/>
              </a:ext>
            </a:extLst>
          </p:cNvPr>
          <p:cNvCxnSpPr>
            <a:stCxn id="20" idx="3"/>
          </p:cNvCxnSpPr>
          <p:nvPr/>
        </p:nvCxnSpPr>
        <p:spPr>
          <a:xfrm>
            <a:off x="6502940" y="3326881"/>
            <a:ext cx="121597" cy="559330"/>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C2AA3B3D-AB5D-C195-0989-1F44F1CAF09A}"/>
              </a:ext>
            </a:extLst>
          </p:cNvPr>
          <p:cNvSpPr/>
          <p:nvPr/>
        </p:nvSpPr>
        <p:spPr>
          <a:xfrm>
            <a:off x="5014608" y="3886211"/>
            <a:ext cx="2650787" cy="73930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MODEL SELECTION AND MODEL TRAINING</a:t>
            </a:r>
            <a:endParaRPr lang="en-IN" dirty="0"/>
          </a:p>
        </p:txBody>
      </p:sp>
      <p:cxnSp>
        <p:nvCxnSpPr>
          <p:cNvPr id="25" name="Connector: Elbow 24">
            <a:extLst>
              <a:ext uri="{FF2B5EF4-FFF2-40B4-BE49-F238E27FC236}">
                <a16:creationId xmlns:a16="http://schemas.microsoft.com/office/drawing/2014/main" id="{AA5CDF35-90A4-291F-9815-2A5E5A286AA8}"/>
              </a:ext>
            </a:extLst>
          </p:cNvPr>
          <p:cNvCxnSpPr>
            <a:stCxn id="23" idx="3"/>
          </p:cNvCxnSpPr>
          <p:nvPr/>
        </p:nvCxnSpPr>
        <p:spPr>
          <a:xfrm>
            <a:off x="7665395" y="4255862"/>
            <a:ext cx="97277" cy="510691"/>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64674C20-D1E7-C44E-1E6B-7F361955F1FE}"/>
              </a:ext>
            </a:extLst>
          </p:cNvPr>
          <p:cNvSpPr/>
          <p:nvPr/>
        </p:nvSpPr>
        <p:spPr>
          <a:xfrm>
            <a:off x="6563737" y="4766553"/>
            <a:ext cx="2317615" cy="73930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MODEL OUTPUT</a:t>
            </a:r>
            <a:endParaRPr lang="en-IN" dirty="0"/>
          </a:p>
        </p:txBody>
      </p:sp>
      <p:sp>
        <p:nvSpPr>
          <p:cNvPr id="29" name="TextBox 28">
            <a:extLst>
              <a:ext uri="{FF2B5EF4-FFF2-40B4-BE49-F238E27FC236}">
                <a16:creationId xmlns:a16="http://schemas.microsoft.com/office/drawing/2014/main" id="{037A24BD-4D10-0C62-9685-54DE115CCFD3}"/>
              </a:ext>
            </a:extLst>
          </p:cNvPr>
          <p:cNvSpPr txBox="1"/>
          <p:nvPr/>
        </p:nvSpPr>
        <p:spPr>
          <a:xfrm>
            <a:off x="5591783" y="204247"/>
            <a:ext cx="6313253" cy="1107996"/>
          </a:xfrm>
          <a:prstGeom prst="rect">
            <a:avLst/>
          </a:prstGeom>
          <a:noFill/>
        </p:spPr>
        <p:txBody>
          <a:bodyPr wrap="square" rtlCol="0">
            <a:spAutoFit/>
          </a:bodyPr>
          <a:lstStyle/>
          <a:p>
            <a:r>
              <a:rPr lang="en-US" sz="6600" b="1" dirty="0"/>
              <a:t>WORK FLOW </a:t>
            </a:r>
            <a:endParaRPr lang="en-IN" sz="6600" b="1" dirty="0"/>
          </a:p>
        </p:txBody>
      </p:sp>
    </p:spTree>
    <p:extLst>
      <p:ext uri="{BB962C8B-B14F-4D97-AF65-F5344CB8AC3E}">
        <p14:creationId xmlns:p14="http://schemas.microsoft.com/office/powerpoint/2010/main" val="1482201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5C9F1-5024-0285-7CEB-DAC1050E8225}"/>
              </a:ext>
            </a:extLst>
          </p:cNvPr>
          <p:cNvSpPr>
            <a:spLocks noGrp="1"/>
          </p:cNvSpPr>
          <p:nvPr>
            <p:ph type="title"/>
          </p:nvPr>
        </p:nvSpPr>
        <p:spPr>
          <a:xfrm>
            <a:off x="309231" y="240862"/>
            <a:ext cx="10834234" cy="877819"/>
          </a:xfrm>
        </p:spPr>
        <p:txBody>
          <a:bodyPr/>
          <a:lstStyle/>
          <a:p>
            <a:r>
              <a:rPr lang="en-US" dirty="0"/>
              <a:t>Data Preprocessing and EDA</a:t>
            </a:r>
            <a:endParaRPr lang="en-IN" dirty="0"/>
          </a:p>
        </p:txBody>
      </p:sp>
      <p:sp>
        <p:nvSpPr>
          <p:cNvPr id="3" name="Text Placeholder 2">
            <a:extLst>
              <a:ext uri="{FF2B5EF4-FFF2-40B4-BE49-F238E27FC236}">
                <a16:creationId xmlns:a16="http://schemas.microsoft.com/office/drawing/2014/main" id="{E1C37181-51E2-02C6-28EC-1EA7EEBBF64A}"/>
              </a:ext>
            </a:extLst>
          </p:cNvPr>
          <p:cNvSpPr>
            <a:spLocks noGrp="1"/>
          </p:cNvSpPr>
          <p:nvPr>
            <p:ph type="body" idx="1"/>
          </p:nvPr>
        </p:nvSpPr>
        <p:spPr>
          <a:xfrm>
            <a:off x="678883" y="1449422"/>
            <a:ext cx="10834234" cy="4640230"/>
          </a:xfrm>
        </p:spPr>
        <p:txBody>
          <a:bodyPr>
            <a:noAutofit/>
          </a:bodyPr>
          <a:lstStyle/>
          <a:p>
            <a:r>
              <a:rPr lang="en-US" sz="3200" dirty="0">
                <a:solidFill>
                  <a:schemeClr val="tx1"/>
                </a:solidFill>
              </a:rPr>
              <a:t>• Exploring the data allowed us to gain a comprehensive overview of the data's structure. It uncovered potential patterns, helped us identify key trends and get essential insights from the dataset. </a:t>
            </a:r>
          </a:p>
          <a:p>
            <a:r>
              <a:rPr lang="en-US" sz="3200" dirty="0">
                <a:solidFill>
                  <a:schemeClr val="tx1"/>
                </a:solidFill>
              </a:rPr>
              <a:t>• Throughout the EDA process, we analyzed the distribution of individual features, investigated correlations, and explored any inherent relationships between variables. </a:t>
            </a:r>
          </a:p>
          <a:p>
            <a:r>
              <a:rPr lang="en-US" sz="3200" dirty="0">
                <a:solidFill>
                  <a:schemeClr val="tx1"/>
                </a:solidFill>
              </a:rPr>
              <a:t>• Visualizations also played a crucial role in providing a clear representation of the data, offering insights into breast cancer prediction.</a:t>
            </a:r>
            <a:endParaRPr lang="en-IN" sz="3200" dirty="0">
              <a:solidFill>
                <a:schemeClr val="tx1"/>
              </a:solidFill>
            </a:endParaRPr>
          </a:p>
        </p:txBody>
      </p:sp>
    </p:spTree>
    <p:extLst>
      <p:ext uri="{BB962C8B-B14F-4D97-AF65-F5344CB8AC3E}">
        <p14:creationId xmlns:p14="http://schemas.microsoft.com/office/powerpoint/2010/main" val="1428811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A923FD-EE06-48F2-482E-88F38D200251}"/>
              </a:ext>
            </a:extLst>
          </p:cNvPr>
          <p:cNvSpPr>
            <a:spLocks noGrp="1"/>
          </p:cNvSpPr>
          <p:nvPr>
            <p:ph type="title"/>
          </p:nvPr>
        </p:nvSpPr>
        <p:spPr>
          <a:xfrm>
            <a:off x="3683928" y="165921"/>
            <a:ext cx="7057847" cy="612775"/>
          </a:xfrm>
        </p:spPr>
        <p:txBody>
          <a:bodyPr/>
          <a:lstStyle/>
          <a:p>
            <a:r>
              <a:rPr lang="en-US" dirty="0"/>
              <a:t>HISTOGRAM PLOT</a:t>
            </a:r>
            <a:endParaRPr lang="en-IN" dirty="0"/>
          </a:p>
        </p:txBody>
      </p:sp>
      <p:pic>
        <p:nvPicPr>
          <p:cNvPr id="9" name="Content Placeholder 8">
            <a:extLst>
              <a:ext uri="{FF2B5EF4-FFF2-40B4-BE49-F238E27FC236}">
                <a16:creationId xmlns:a16="http://schemas.microsoft.com/office/drawing/2014/main" id="{B1C34C9D-2152-672E-BD86-C5EF194EC1C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21620" y="654048"/>
            <a:ext cx="4877911" cy="3861680"/>
          </a:xfrm>
        </p:spPr>
      </p:pic>
      <p:sp>
        <p:nvSpPr>
          <p:cNvPr id="10" name="TextBox 9">
            <a:extLst>
              <a:ext uri="{FF2B5EF4-FFF2-40B4-BE49-F238E27FC236}">
                <a16:creationId xmlns:a16="http://schemas.microsoft.com/office/drawing/2014/main" id="{408F4CD9-2951-A187-8078-6DCA4A7F585A}"/>
              </a:ext>
            </a:extLst>
          </p:cNvPr>
          <p:cNvSpPr txBox="1"/>
          <p:nvPr/>
        </p:nvSpPr>
        <p:spPr>
          <a:xfrm>
            <a:off x="4340527" y="4640093"/>
            <a:ext cx="4445541" cy="646331"/>
          </a:xfrm>
          <a:prstGeom prst="rect">
            <a:avLst/>
          </a:prstGeom>
          <a:noFill/>
        </p:spPr>
        <p:txBody>
          <a:bodyPr wrap="square" rtlCol="0">
            <a:spAutoFit/>
          </a:bodyPr>
          <a:lstStyle/>
          <a:p>
            <a:r>
              <a:rPr lang="en-US" dirty="0"/>
              <a:t>Our Target Variable  ‘Overall Survival Status’ has 1100 (Deceased) and 800(Living) </a:t>
            </a:r>
            <a:endParaRPr lang="en-IN" dirty="0"/>
          </a:p>
        </p:txBody>
      </p:sp>
    </p:spTree>
    <p:extLst>
      <p:ext uri="{BB962C8B-B14F-4D97-AF65-F5344CB8AC3E}">
        <p14:creationId xmlns:p14="http://schemas.microsoft.com/office/powerpoint/2010/main" val="1594365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96A9C-E72C-AD3E-7A57-5BD68A9BA88F}"/>
              </a:ext>
            </a:extLst>
          </p:cNvPr>
          <p:cNvSpPr>
            <a:spLocks noGrp="1"/>
          </p:cNvSpPr>
          <p:nvPr>
            <p:ph type="title"/>
          </p:nvPr>
        </p:nvSpPr>
        <p:spPr>
          <a:xfrm>
            <a:off x="182773" y="156194"/>
            <a:ext cx="10834234" cy="612775"/>
          </a:xfrm>
        </p:spPr>
        <p:txBody>
          <a:bodyPr/>
          <a:lstStyle/>
          <a:p>
            <a:r>
              <a:rPr lang="en-US" dirty="0"/>
              <a:t>VISUALIZE</a:t>
            </a:r>
            <a:endParaRPr lang="en-IN" dirty="0"/>
          </a:p>
        </p:txBody>
      </p:sp>
      <p:pic>
        <p:nvPicPr>
          <p:cNvPr id="4" name="Picture 3">
            <a:extLst>
              <a:ext uri="{FF2B5EF4-FFF2-40B4-BE49-F238E27FC236}">
                <a16:creationId xmlns:a16="http://schemas.microsoft.com/office/drawing/2014/main" id="{0E0FA2A4-A5CD-C832-DEBF-35A42C70AB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1754"/>
            <a:ext cx="6429983" cy="6858000"/>
          </a:xfrm>
          <a:prstGeom prst="rect">
            <a:avLst/>
          </a:prstGeom>
        </p:spPr>
      </p:pic>
      <p:sp>
        <p:nvSpPr>
          <p:cNvPr id="5" name="TextBox 4">
            <a:extLst>
              <a:ext uri="{FF2B5EF4-FFF2-40B4-BE49-F238E27FC236}">
                <a16:creationId xmlns:a16="http://schemas.microsoft.com/office/drawing/2014/main" id="{3C5E3D05-9977-E3C7-A867-482505B06D0B}"/>
              </a:ext>
            </a:extLst>
          </p:cNvPr>
          <p:cNvSpPr txBox="1"/>
          <p:nvPr/>
        </p:nvSpPr>
        <p:spPr>
          <a:xfrm>
            <a:off x="6429983" y="5321"/>
            <a:ext cx="6133288" cy="738279"/>
          </a:xfrm>
          <a:prstGeom prst="rect">
            <a:avLst/>
          </a:prstGeom>
          <a:noFill/>
        </p:spPr>
        <p:txBody>
          <a:bodyPr wrap="square">
            <a:spAutoFit/>
          </a:bodyPr>
          <a:lstStyle/>
          <a:p>
            <a:pPr marL="0" indent="0" algn="l">
              <a:lnSpc>
                <a:spcPts val="5550"/>
              </a:lnSpc>
              <a:buNone/>
            </a:pPr>
            <a:r>
              <a:rPr lang="en-US" sz="2800" b="1" dirty="0">
                <a:solidFill>
                  <a:srgbClr val="161A3E"/>
                </a:solidFill>
                <a:latin typeface="Nunito Sans Bold" pitchFamily="34" charset="0"/>
                <a:ea typeface="Nunito Sans Bold" pitchFamily="34" charset="-122"/>
                <a:cs typeface="Nunito Sans Bold" pitchFamily="34" charset="-120"/>
              </a:rPr>
              <a:t>Feature Visualization</a:t>
            </a:r>
            <a:endParaRPr lang="en-US" sz="2800" dirty="0"/>
          </a:p>
        </p:txBody>
      </p:sp>
      <p:sp>
        <p:nvSpPr>
          <p:cNvPr id="7" name="TextBox 6">
            <a:extLst>
              <a:ext uri="{FF2B5EF4-FFF2-40B4-BE49-F238E27FC236}">
                <a16:creationId xmlns:a16="http://schemas.microsoft.com/office/drawing/2014/main" id="{CCB35FC9-4A80-BD65-2C48-E92FE610E6EB}"/>
              </a:ext>
            </a:extLst>
          </p:cNvPr>
          <p:cNvSpPr txBox="1"/>
          <p:nvPr/>
        </p:nvSpPr>
        <p:spPr>
          <a:xfrm>
            <a:off x="6337570" y="894473"/>
            <a:ext cx="6318114" cy="1323439"/>
          </a:xfrm>
          <a:prstGeom prst="rect">
            <a:avLst/>
          </a:prstGeom>
          <a:noFill/>
        </p:spPr>
        <p:txBody>
          <a:bodyPr wrap="square">
            <a:spAutoFit/>
          </a:bodyPr>
          <a:lstStyle/>
          <a:p>
            <a:r>
              <a:rPr lang="en-US" sz="2000" dirty="0">
                <a:solidFill>
                  <a:srgbClr val="000000"/>
                </a:solidFill>
                <a:latin typeface="Nunito Sans" pitchFamily="34" charset="0"/>
                <a:ea typeface="Nunito Sans" pitchFamily="34" charset="-122"/>
                <a:cs typeface="Nunito Sans" pitchFamily="34" charset="-120"/>
              </a:rPr>
              <a:t>Comprehensive visualization of categorical and continuous variables revealed crucial relationships between patient characteristics and survival outcomes</a:t>
            </a:r>
            <a:endParaRPr lang="en-IN" sz="2000" dirty="0"/>
          </a:p>
        </p:txBody>
      </p:sp>
      <p:sp>
        <p:nvSpPr>
          <p:cNvPr id="8" name="Shape 2">
            <a:extLst>
              <a:ext uri="{FF2B5EF4-FFF2-40B4-BE49-F238E27FC236}">
                <a16:creationId xmlns:a16="http://schemas.microsoft.com/office/drawing/2014/main" id="{E082075E-C058-EB2E-FB16-A1A07F0FD87B}"/>
              </a:ext>
            </a:extLst>
          </p:cNvPr>
          <p:cNvSpPr/>
          <p:nvPr/>
        </p:nvSpPr>
        <p:spPr>
          <a:xfrm>
            <a:off x="6429984" y="2217912"/>
            <a:ext cx="5544766" cy="2052518"/>
          </a:xfrm>
          <a:prstGeom prst="roundRect">
            <a:avLst>
              <a:gd name="adj" fmla="val 4642"/>
            </a:avLst>
          </a:prstGeom>
          <a:solidFill>
            <a:srgbClr val="C6C5EC"/>
          </a:solidFill>
          <a:ln/>
        </p:spPr>
        <p:txBody>
          <a:bodyPr/>
          <a:lstStyle/>
          <a:p>
            <a:pPr>
              <a:lnSpc>
                <a:spcPts val="2850"/>
              </a:lnSpc>
            </a:pPr>
            <a:r>
              <a:rPr lang="en-US" b="1" dirty="0">
                <a:solidFill>
                  <a:srgbClr val="000000"/>
                </a:solidFill>
                <a:latin typeface="Nunito Sans" pitchFamily="34" charset="0"/>
                <a:ea typeface="Nunito Sans" pitchFamily="34" charset="-122"/>
                <a:cs typeface="Nunito Sans" pitchFamily="34" charset="-120"/>
              </a:rPr>
              <a:t>Key Insight:</a:t>
            </a:r>
            <a:r>
              <a:rPr lang="en-US" dirty="0">
                <a:solidFill>
                  <a:srgbClr val="000000"/>
                </a:solidFill>
                <a:latin typeface="Nunito Sans" pitchFamily="34" charset="0"/>
                <a:ea typeface="Nunito Sans" pitchFamily="34" charset="-122"/>
                <a:cs typeface="Nunito Sans" pitchFamily="34" charset="-120"/>
              </a:rPr>
              <a:t> These visualizations using matplotlib and seaborn libraries helped identify which clinical features showed the strongest association with patient outcomes, guiding our feature selection process.</a:t>
            </a:r>
            <a:endParaRPr lang="en-US" dirty="0"/>
          </a:p>
        </p:txBody>
      </p:sp>
    </p:spTree>
    <p:extLst>
      <p:ext uri="{BB962C8B-B14F-4D97-AF65-F5344CB8AC3E}">
        <p14:creationId xmlns:p14="http://schemas.microsoft.com/office/powerpoint/2010/main" val="4035806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BA2E58-FEC9-D54D-ACC0-E7CEEF5F42E4}"/>
              </a:ext>
            </a:extLst>
          </p:cNvPr>
          <p:cNvSpPr>
            <a:spLocks noGrp="1"/>
          </p:cNvSpPr>
          <p:nvPr>
            <p:ph type="title"/>
          </p:nvPr>
        </p:nvSpPr>
        <p:spPr>
          <a:xfrm>
            <a:off x="357871" y="243743"/>
            <a:ext cx="10834234" cy="612775"/>
          </a:xfrm>
        </p:spPr>
        <p:txBody>
          <a:bodyPr>
            <a:normAutofit/>
          </a:bodyPr>
          <a:lstStyle/>
          <a:p>
            <a:r>
              <a:rPr lang="en-US" b="0" dirty="0"/>
              <a:t>Correlation</a:t>
            </a:r>
            <a:r>
              <a:rPr lang="en-US" b="0" i="1" dirty="0"/>
              <a:t> </a:t>
            </a:r>
            <a:r>
              <a:rPr lang="en-US" b="0" dirty="0"/>
              <a:t>Heatmap</a:t>
            </a:r>
            <a:endParaRPr lang="en-IN" b="0" dirty="0"/>
          </a:p>
        </p:txBody>
      </p:sp>
      <p:pic>
        <p:nvPicPr>
          <p:cNvPr id="5" name="Content Placeholder 4">
            <a:extLst>
              <a:ext uri="{FF2B5EF4-FFF2-40B4-BE49-F238E27FC236}">
                <a16:creationId xmlns:a16="http://schemas.microsoft.com/office/drawing/2014/main" id="{7F25344F-8465-09A0-FEA9-EC51805CBF3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6189" y="682592"/>
            <a:ext cx="6614808" cy="4103417"/>
          </a:xfrm>
        </p:spPr>
      </p:pic>
      <p:sp>
        <p:nvSpPr>
          <p:cNvPr id="7" name="TextBox 6">
            <a:extLst>
              <a:ext uri="{FF2B5EF4-FFF2-40B4-BE49-F238E27FC236}">
                <a16:creationId xmlns:a16="http://schemas.microsoft.com/office/drawing/2014/main" id="{79FC153A-B24D-45A3-582F-31F61F5E7E63}"/>
              </a:ext>
            </a:extLst>
          </p:cNvPr>
          <p:cNvSpPr txBox="1"/>
          <p:nvPr/>
        </p:nvSpPr>
        <p:spPr>
          <a:xfrm>
            <a:off x="6750997" y="285420"/>
            <a:ext cx="6094378" cy="492058"/>
          </a:xfrm>
          <a:prstGeom prst="rect">
            <a:avLst/>
          </a:prstGeom>
          <a:noFill/>
        </p:spPr>
        <p:txBody>
          <a:bodyPr wrap="square">
            <a:spAutoFit/>
          </a:bodyPr>
          <a:lstStyle/>
          <a:p>
            <a:pPr marL="0" indent="0" algn="l">
              <a:lnSpc>
                <a:spcPts val="3200"/>
              </a:lnSpc>
              <a:buNone/>
            </a:pPr>
            <a:r>
              <a:rPr lang="en-US" sz="2000" b="1" dirty="0">
                <a:solidFill>
                  <a:srgbClr val="161A3E"/>
                </a:solidFill>
                <a:latin typeface="Nunito Sans Bold" pitchFamily="34" charset="0"/>
                <a:ea typeface="Nunito Sans Bold" pitchFamily="34" charset="-122"/>
                <a:cs typeface="Nunito Sans Bold" pitchFamily="34" charset="-120"/>
              </a:rPr>
              <a:t>Understanding Feature Relationships</a:t>
            </a:r>
            <a:endParaRPr lang="en-US" sz="2000" dirty="0"/>
          </a:p>
        </p:txBody>
      </p:sp>
      <p:sp>
        <p:nvSpPr>
          <p:cNvPr id="9" name="TextBox 8">
            <a:extLst>
              <a:ext uri="{FF2B5EF4-FFF2-40B4-BE49-F238E27FC236}">
                <a16:creationId xmlns:a16="http://schemas.microsoft.com/office/drawing/2014/main" id="{F0709BEC-B43F-6CBB-5480-EC76864EFD49}"/>
              </a:ext>
            </a:extLst>
          </p:cNvPr>
          <p:cNvSpPr txBox="1"/>
          <p:nvPr/>
        </p:nvSpPr>
        <p:spPr>
          <a:xfrm>
            <a:off x="6750997" y="879473"/>
            <a:ext cx="5048654" cy="1507849"/>
          </a:xfrm>
          <a:prstGeom prst="rect">
            <a:avLst/>
          </a:prstGeom>
          <a:noFill/>
        </p:spPr>
        <p:txBody>
          <a:bodyPr wrap="square">
            <a:spAutoFit/>
          </a:bodyPr>
          <a:lstStyle/>
          <a:p>
            <a:pPr marL="0" indent="0" algn="l">
              <a:lnSpc>
                <a:spcPts val="2750"/>
              </a:lnSpc>
              <a:buNone/>
            </a:pPr>
            <a:r>
              <a:rPr lang="en-US" sz="1800" dirty="0">
                <a:solidFill>
                  <a:srgbClr val="000000"/>
                </a:solidFill>
                <a:latin typeface="Nunito Sans" pitchFamily="34" charset="0"/>
                <a:ea typeface="Nunito Sans" pitchFamily="34" charset="-122"/>
                <a:cs typeface="Nunito Sans" pitchFamily="34" charset="-120"/>
              </a:rPr>
              <a:t>The correlation heatmap reveals the strength and direction of relationships between variables in our dataset. Darker colors indicate stronger correlations, helping us identify:</a:t>
            </a:r>
            <a:endParaRPr lang="en-US" sz="1800" dirty="0"/>
          </a:p>
        </p:txBody>
      </p:sp>
      <p:sp>
        <p:nvSpPr>
          <p:cNvPr id="11" name="TextBox 10">
            <a:extLst>
              <a:ext uri="{FF2B5EF4-FFF2-40B4-BE49-F238E27FC236}">
                <a16:creationId xmlns:a16="http://schemas.microsoft.com/office/drawing/2014/main" id="{5FBFF203-DF42-645B-282E-EE1FF3611EAD}"/>
              </a:ext>
            </a:extLst>
          </p:cNvPr>
          <p:cNvSpPr txBox="1"/>
          <p:nvPr/>
        </p:nvSpPr>
        <p:spPr>
          <a:xfrm>
            <a:off x="6950413" y="2518984"/>
            <a:ext cx="6585624" cy="430631"/>
          </a:xfrm>
          <a:prstGeom prst="rect">
            <a:avLst/>
          </a:prstGeom>
          <a:noFill/>
        </p:spPr>
        <p:txBody>
          <a:bodyPr wrap="square">
            <a:spAutoFit/>
          </a:bodyPr>
          <a:lstStyle/>
          <a:p>
            <a:pPr marL="342900" indent="-342900" algn="l">
              <a:lnSpc>
                <a:spcPts val="2750"/>
              </a:lnSpc>
              <a:buSzPct val="100000"/>
              <a:buChar char="•"/>
            </a:pPr>
            <a:r>
              <a:rPr lang="en-US" sz="1800" dirty="0">
                <a:solidFill>
                  <a:srgbClr val="000000"/>
                </a:solidFill>
                <a:latin typeface="Nunito Sans" pitchFamily="34" charset="0"/>
                <a:ea typeface="Nunito Sans" pitchFamily="34" charset="-122"/>
                <a:cs typeface="Nunito Sans" pitchFamily="34" charset="-120"/>
              </a:rPr>
              <a:t>Multicollinearity issues</a:t>
            </a:r>
            <a:endParaRPr lang="en-US" sz="1800" dirty="0"/>
          </a:p>
        </p:txBody>
      </p:sp>
      <p:sp>
        <p:nvSpPr>
          <p:cNvPr id="12" name="Text 4">
            <a:extLst>
              <a:ext uri="{FF2B5EF4-FFF2-40B4-BE49-F238E27FC236}">
                <a16:creationId xmlns:a16="http://schemas.microsoft.com/office/drawing/2014/main" id="{828A9A25-BD87-36AD-15FD-0350F2B8FC8B}"/>
              </a:ext>
            </a:extLst>
          </p:cNvPr>
          <p:cNvSpPr/>
          <p:nvPr/>
        </p:nvSpPr>
        <p:spPr>
          <a:xfrm>
            <a:off x="7089146" y="2949615"/>
            <a:ext cx="5600343" cy="350282"/>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000000"/>
                </a:solidFill>
                <a:latin typeface="Nunito Sans" pitchFamily="34" charset="0"/>
                <a:ea typeface="Nunito Sans" pitchFamily="34" charset="-122"/>
                <a:cs typeface="Nunito Sans" pitchFamily="34" charset="-120"/>
              </a:rPr>
              <a:t>Feature redundancy</a:t>
            </a:r>
            <a:endParaRPr lang="en-US" sz="1700" dirty="0"/>
          </a:p>
        </p:txBody>
      </p:sp>
      <p:sp>
        <p:nvSpPr>
          <p:cNvPr id="13" name="Text 5">
            <a:extLst>
              <a:ext uri="{FF2B5EF4-FFF2-40B4-BE49-F238E27FC236}">
                <a16:creationId xmlns:a16="http://schemas.microsoft.com/office/drawing/2014/main" id="{8F36E12C-B178-F48D-D1ED-384C9609EBFC}"/>
              </a:ext>
            </a:extLst>
          </p:cNvPr>
          <p:cNvSpPr/>
          <p:nvPr/>
        </p:nvSpPr>
        <p:spPr>
          <a:xfrm>
            <a:off x="766167" y="5324713"/>
            <a:ext cx="5600343" cy="350282"/>
          </a:xfrm>
          <a:prstGeom prst="rect">
            <a:avLst/>
          </a:prstGeom>
          <a:noFill/>
          <a:ln/>
        </p:spPr>
        <p:txBody>
          <a:bodyPr wrap="none" lIns="0" tIns="0" rIns="0" bIns="0" rtlCol="0" anchor="t"/>
          <a:lstStyle/>
          <a:p>
            <a:pPr algn="l">
              <a:lnSpc>
                <a:spcPts val="2750"/>
              </a:lnSpc>
              <a:buSzPct val="100000"/>
            </a:pPr>
            <a:endParaRPr lang="en-US" sz="1700" dirty="0"/>
          </a:p>
        </p:txBody>
      </p:sp>
      <p:sp>
        <p:nvSpPr>
          <p:cNvPr id="14" name="Text 5">
            <a:extLst>
              <a:ext uri="{FF2B5EF4-FFF2-40B4-BE49-F238E27FC236}">
                <a16:creationId xmlns:a16="http://schemas.microsoft.com/office/drawing/2014/main" id="{D1D4E2D9-8D06-B0DB-F0B2-CD0A924DFBBD}"/>
              </a:ext>
            </a:extLst>
          </p:cNvPr>
          <p:cNvSpPr/>
          <p:nvPr/>
        </p:nvSpPr>
        <p:spPr>
          <a:xfrm>
            <a:off x="7089145" y="3299897"/>
            <a:ext cx="5600343" cy="350282"/>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000000"/>
                </a:solidFill>
                <a:latin typeface="Nunito Sans" pitchFamily="34" charset="0"/>
                <a:ea typeface="Nunito Sans" pitchFamily="34" charset="-122"/>
                <a:cs typeface="Nunito Sans" pitchFamily="34" charset="-120"/>
              </a:rPr>
              <a:t>Key predictive relationships</a:t>
            </a:r>
            <a:endParaRPr lang="en-US" sz="1700" dirty="0"/>
          </a:p>
        </p:txBody>
      </p:sp>
      <p:sp>
        <p:nvSpPr>
          <p:cNvPr id="16" name="TextBox 15">
            <a:extLst>
              <a:ext uri="{FF2B5EF4-FFF2-40B4-BE49-F238E27FC236}">
                <a16:creationId xmlns:a16="http://schemas.microsoft.com/office/drawing/2014/main" id="{E90939FA-E26F-BEF9-D98F-17BBF7584F9D}"/>
              </a:ext>
            </a:extLst>
          </p:cNvPr>
          <p:cNvSpPr txBox="1"/>
          <p:nvPr/>
        </p:nvSpPr>
        <p:spPr>
          <a:xfrm>
            <a:off x="6950413" y="3601320"/>
            <a:ext cx="6765586" cy="430631"/>
          </a:xfrm>
          <a:prstGeom prst="rect">
            <a:avLst/>
          </a:prstGeom>
          <a:noFill/>
        </p:spPr>
        <p:txBody>
          <a:bodyPr wrap="square">
            <a:spAutoFit/>
          </a:bodyPr>
          <a:lstStyle/>
          <a:p>
            <a:pPr marL="342900" indent="-342900" algn="l">
              <a:lnSpc>
                <a:spcPts val="2750"/>
              </a:lnSpc>
              <a:buSzPct val="100000"/>
              <a:buChar char="•"/>
            </a:pPr>
            <a:r>
              <a:rPr lang="en-US" sz="1800" dirty="0">
                <a:solidFill>
                  <a:srgbClr val="000000"/>
                </a:solidFill>
                <a:latin typeface="Nunito Sans" pitchFamily="34" charset="0"/>
                <a:ea typeface="Nunito Sans" pitchFamily="34" charset="-122"/>
                <a:cs typeface="Nunito Sans" pitchFamily="34" charset="-120"/>
              </a:rPr>
              <a:t>Potential feature interactions</a:t>
            </a:r>
            <a:endParaRPr lang="en-US" sz="1800" dirty="0"/>
          </a:p>
        </p:txBody>
      </p:sp>
      <p:sp>
        <p:nvSpPr>
          <p:cNvPr id="18" name="TextBox 17">
            <a:extLst>
              <a:ext uri="{FF2B5EF4-FFF2-40B4-BE49-F238E27FC236}">
                <a16:creationId xmlns:a16="http://schemas.microsoft.com/office/drawing/2014/main" id="{4AAAD0C7-DF8F-1BEA-2C69-C5AEF07FA9F4}"/>
              </a:ext>
            </a:extLst>
          </p:cNvPr>
          <p:cNvSpPr txBox="1"/>
          <p:nvPr/>
        </p:nvSpPr>
        <p:spPr>
          <a:xfrm>
            <a:off x="5111885" y="4470679"/>
            <a:ext cx="6858000" cy="789703"/>
          </a:xfrm>
          <a:prstGeom prst="rect">
            <a:avLst/>
          </a:prstGeom>
          <a:noFill/>
        </p:spPr>
        <p:txBody>
          <a:bodyPr wrap="square">
            <a:spAutoFit/>
          </a:bodyPr>
          <a:lstStyle/>
          <a:p>
            <a:pPr marL="0" indent="0" algn="l">
              <a:lnSpc>
                <a:spcPts val="2750"/>
              </a:lnSpc>
              <a:buNone/>
            </a:pPr>
            <a:r>
              <a:rPr lang="en-US" sz="1800" dirty="0">
                <a:solidFill>
                  <a:srgbClr val="000000"/>
                </a:solidFill>
                <a:latin typeface="Nunito Sans" pitchFamily="34" charset="0"/>
                <a:ea typeface="Nunito Sans" pitchFamily="34" charset="-122"/>
                <a:cs typeface="Nunito Sans" pitchFamily="34" charset="-120"/>
              </a:rPr>
              <a:t>This analysis informed our feature selection strategy and helped prevent overfitting in our models.</a:t>
            </a:r>
            <a:endParaRPr lang="en-US" sz="1800" dirty="0"/>
          </a:p>
        </p:txBody>
      </p:sp>
    </p:spTree>
    <p:extLst>
      <p:ext uri="{BB962C8B-B14F-4D97-AF65-F5344CB8AC3E}">
        <p14:creationId xmlns:p14="http://schemas.microsoft.com/office/powerpoint/2010/main" val="2845992452"/>
      </p:ext>
    </p:extLst>
  </p:cSld>
  <p:clrMapOvr>
    <a:masterClrMapping/>
  </p:clrMapOvr>
</p:sld>
</file>

<file path=ppt/theme/theme1.xml><?xml version="1.0" encoding="utf-8"?>
<a:theme xmlns:a="http://schemas.openxmlformats.org/drawingml/2006/main" name="BIA Template">
  <a:themeElements>
    <a:clrScheme name="Custom 4">
      <a:dk1>
        <a:srgbClr val="161A3E"/>
      </a:dk1>
      <a:lt1>
        <a:sysClr val="window" lastClr="FFFFFF"/>
      </a:lt1>
      <a:dk2>
        <a:srgbClr val="44546A"/>
      </a:dk2>
      <a:lt2>
        <a:srgbClr val="E7E6E6"/>
      </a:lt2>
      <a:accent1>
        <a:srgbClr val="4472C4"/>
      </a:accent1>
      <a:accent2>
        <a:srgbClr val="ED7D31"/>
      </a:accent2>
      <a:accent3>
        <a:srgbClr val="44546A"/>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7318</TotalTime>
  <Words>800</Words>
  <Application>Microsoft Office PowerPoint</Application>
  <PresentationFormat>Widescreen</PresentationFormat>
  <Paragraphs>89</Paragraphs>
  <Slides>17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(MS)</vt:lpstr>
      <vt:lpstr>Nunito Sans</vt:lpstr>
      <vt:lpstr>Nunito Sans Bold</vt:lpstr>
      <vt:lpstr>Wingdings</vt:lpstr>
      <vt:lpstr>BIA Template</vt:lpstr>
      <vt:lpstr>PowerPoint Presentation</vt:lpstr>
      <vt:lpstr>Agenda</vt:lpstr>
      <vt:lpstr>AIMS AND OBJECTIVE :</vt:lpstr>
      <vt:lpstr>PowerPoint Presentation</vt:lpstr>
      <vt:lpstr>PowerPoint Presentation</vt:lpstr>
      <vt:lpstr>Data Preprocessing and EDA</vt:lpstr>
      <vt:lpstr>HISTOGRAM PLOT</vt:lpstr>
      <vt:lpstr>VISUALIZE</vt:lpstr>
      <vt:lpstr>Correlation Heatmap</vt:lpstr>
      <vt:lpstr>LOGISTIC REGRESSION</vt:lpstr>
      <vt:lpstr>DECISION TREE</vt:lpstr>
      <vt:lpstr>RANDOM FOREST CLASSIFIER </vt:lpstr>
      <vt:lpstr>PowerPoint Presentation</vt:lpstr>
      <vt:lpstr>Significance and its Benefits to Healthcare</vt:lpstr>
      <vt:lpstr>CONCLUSION</vt:lpstr>
      <vt:lpstr> Questions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Aayush Shah</dc:creator>
  <cp:lastModifiedBy>haris shaikh</cp:lastModifiedBy>
  <cp:revision>2261</cp:revision>
  <dcterms:created xsi:type="dcterms:W3CDTF">2020-12-23T13:36:00Z</dcterms:created>
  <dcterms:modified xsi:type="dcterms:W3CDTF">2025-10-12T04:25:13Z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0B547D39C558497AB25C6414A889D07D</vt:lpwstr>
  </property>
  <property fmtid="{D5CDD505-2E9C-101B-9397-08002B2CF9AE}" pid="3" name="KSOProductBuildVer">
    <vt:lpwstr>1033-11.2.0.11306</vt:lpwstr>
  </property>
</Properties>
</file>

<file path=docProps/thumbnail.jpeg>
</file>